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68" r:id="rId4"/>
    <p:sldId id="269" r:id="rId5"/>
    <p:sldId id="267" r:id="rId6"/>
    <p:sldId id="270" r:id="rId7"/>
    <p:sldId id="266" r:id="rId8"/>
    <p:sldId id="265" r:id="rId9"/>
    <p:sldId id="264" r:id="rId10"/>
    <p:sldId id="263" r:id="rId11"/>
    <p:sldId id="262" r:id="rId12"/>
    <p:sldId id="271"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41F10-B462-4255-B88E-32B341D01674}" type="datetimeFigureOut">
              <a:rPr lang="en-GB" smtClean="0"/>
              <a:t>13/11/2019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89D947-27B6-48E4-A3EE-96279C06ADB1}" type="slidenum">
              <a:rPr lang="en-GB" smtClean="0"/>
              <a:t>‹nr.›</a:t>
            </a:fld>
            <a:endParaRPr lang="en-GB"/>
          </a:p>
        </p:txBody>
      </p:sp>
    </p:spTree>
    <p:extLst>
      <p:ext uri="{BB962C8B-B14F-4D97-AF65-F5344CB8AC3E}">
        <p14:creationId xmlns:p14="http://schemas.microsoft.com/office/powerpoint/2010/main" val="3774692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D89871-DB77-4BB6-B7BE-66025D1B168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85901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D89871-DB77-4BB6-B7BE-66025D1B168C}"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8590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D89871-DB77-4BB6-B7BE-66025D1B168C}"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75362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D89871-DB77-4BB6-B7BE-66025D1B168C}"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8590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D89871-DB77-4BB6-B7BE-66025D1B168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2305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D89871-DB77-4BB6-B7BE-66025D1B168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8590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D89871-DB77-4BB6-B7BE-66025D1B168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12826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D89871-DB77-4BB6-B7BE-66025D1B168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8590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D89871-DB77-4BB6-B7BE-66025D1B168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8590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D89871-DB77-4BB6-B7BE-66025D1B168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85901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D89871-DB77-4BB6-B7BE-66025D1B168C}"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8590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E548570-2BA4-884A-8A77-9BC0E96B411E}"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EC688E-DDBA-FB45-A1F4-25F39623741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95328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E548570-2BA4-884A-8A77-9BC0E96B411E}"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EC688E-DDBA-FB45-A1F4-25F39623741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65670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E548570-2BA4-884A-8A77-9BC0E96B411E}"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EC688E-DDBA-FB45-A1F4-25F39623741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95687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E548570-2BA4-884A-8A77-9BC0E96B411E}"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EC688E-DDBA-FB45-A1F4-25F39623741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05598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E548570-2BA4-884A-8A77-9BC0E96B411E}"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EC688E-DDBA-FB45-A1F4-25F39623741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527853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E548570-2BA4-884A-8A77-9BC0E96B411E}"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EC688E-DDBA-FB45-A1F4-25F39623741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069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E548570-2BA4-884A-8A77-9BC0E96B411E}" type="datetimeFigureOut">
              <a:rPr lang="en-US" smtClean="0">
                <a:solidFill>
                  <a:prstClr val="black">
                    <a:tint val="75000"/>
                  </a:prstClr>
                </a:solidFill>
              </a:rPr>
              <a:pPr/>
              <a:t>11/13/2019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EC688E-DDBA-FB45-A1F4-25F39623741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80989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E548570-2BA4-884A-8A77-9BC0E96B411E}" type="datetimeFigureOut">
              <a:rPr lang="en-US" smtClean="0">
                <a:solidFill>
                  <a:prstClr val="black">
                    <a:tint val="75000"/>
                  </a:prstClr>
                </a:solidFill>
              </a:rPr>
              <a:pPr/>
              <a:t>11/13/2019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EC688E-DDBA-FB45-A1F4-25F39623741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07073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48570-2BA4-884A-8A77-9BC0E96B411E}" type="datetimeFigureOut">
              <a:rPr lang="en-US" smtClean="0">
                <a:solidFill>
                  <a:prstClr val="black">
                    <a:tint val="75000"/>
                  </a:prstClr>
                </a:solidFill>
              </a:rPr>
              <a:pPr/>
              <a:t>11/13/2019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EC688E-DDBA-FB45-A1F4-25F39623741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94404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E548570-2BA4-884A-8A77-9BC0E96B411E}"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EC688E-DDBA-FB45-A1F4-25F39623741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44287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E548570-2BA4-884A-8A77-9BC0E96B411E}"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EC688E-DDBA-FB45-A1F4-25F39623741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56664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E548570-2BA4-884A-8A77-9BC0E96B411E}" type="datetimeFigureOut">
              <a:rPr lang="en-US" smtClean="0">
                <a:solidFill>
                  <a:prstClr val="black">
                    <a:tint val="75000"/>
                  </a:prstClr>
                </a:solidFill>
              </a:rPr>
              <a:pPr defTabSz="457200"/>
              <a:t>11/13/2019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4EC688E-DDBA-FB45-A1F4-25F396237416}" type="slidenum">
              <a:rPr lang="en-US" smtClean="0">
                <a:solidFill>
                  <a:prstClr val="black">
                    <a:tint val="75000"/>
                  </a:prstClr>
                </a:solidFill>
              </a:rPr>
              <a:pPr defTabSz="457200"/>
              <a:t>‹nr.›</a:t>
            </a:fld>
            <a:endParaRPr lang="en-US">
              <a:solidFill>
                <a:prstClr val="black">
                  <a:tint val="75000"/>
                </a:prstClr>
              </a:solidFill>
            </a:endParaRPr>
          </a:p>
        </p:txBody>
      </p:sp>
    </p:spTree>
    <p:extLst>
      <p:ext uri="{BB962C8B-B14F-4D97-AF65-F5344CB8AC3E}">
        <p14:creationId xmlns:p14="http://schemas.microsoft.com/office/powerpoint/2010/main" val="1921658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hyperlink" Target="https://www.alliance-scotland.org.uk/blog/resources/involving-children-young-people-parents-and-carers-in-planning-to-meet-childrens-wellbeing-needs/" TargetMode="External"/><Relationship Id="rId7" Type="http://schemas.openxmlformats.org/officeDocument/2006/relationships/hyperlink" Target="https://khub.net/documents/13116159/14854410/Full+Wellbeing+Bingo.pdf/3bf2bda6-3fa8-8e8f-c71b-6c4652372e0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89.145.103.204/~alliancescotland/wp-content/uploads/2017/10/Getting_it_Right_for_YOUR_CHILD_exercise_JULY_20171.pdf" TargetMode="External"/><Relationship Id="rId5" Type="http://schemas.openxmlformats.org/officeDocument/2006/relationships/hyperlink" Target="https://www.alliance-scotland.org.uk/blog/resources/getting-to-know-getting-it-right-for-every-child-adult-easy-read-guides/" TargetMode="External"/><Relationship Id="rId4" Type="http://schemas.openxmlformats.org/officeDocument/2006/relationships/hyperlink" Target="https://www.alliance-scotland.org.uk/blog/resources/getting-to-know-getting-it-right-for-every-child-core-material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mailto:info@alliance-scotland.org.uk" TargetMode="External"/><Relationship Id="rId4" Type="http://schemas.openxmlformats.org/officeDocument/2006/relationships/hyperlink" Target="http://www.alliance-scotland.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157"/>
            <a:ext cx="9163970" cy="6844668"/>
          </a:xfrm>
          <a:prstGeom prst="rect">
            <a:avLst/>
          </a:prstGeom>
          <a:solidFill>
            <a:srgbClr val="7D1873"/>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TextBox 2"/>
          <p:cNvSpPr txBox="1"/>
          <p:nvPr/>
        </p:nvSpPr>
        <p:spPr>
          <a:xfrm>
            <a:off x="971600" y="1844824"/>
            <a:ext cx="6857519" cy="2400657"/>
          </a:xfrm>
          <a:prstGeom prst="rect">
            <a:avLst/>
          </a:prstGeom>
          <a:noFill/>
        </p:spPr>
        <p:txBody>
          <a:bodyPr wrap="square" rtlCol="0">
            <a:spAutoFit/>
          </a:bodyPr>
          <a:lstStyle/>
          <a:p>
            <a:pPr algn="ctr" defTabSz="457200"/>
            <a:r>
              <a:rPr lang="en-US" sz="2500" b="1" dirty="0">
                <a:solidFill>
                  <a:prstClr val="white"/>
                </a:solidFill>
                <a:latin typeface="Arial" panose="020B0604020202020204" pitchFamily="34" charset="0"/>
                <a:ea typeface="Batang" panose="02030600000101010101" pitchFamily="18" charset="-127"/>
                <a:cs typeface="Arial" panose="020B0604020202020204" pitchFamily="34" charset="0"/>
              </a:rPr>
              <a:t>Getting it Right For Every Child : Policy and Practice Overview</a:t>
            </a:r>
          </a:p>
          <a:p>
            <a:pPr algn="ctr" defTabSz="457200"/>
            <a:endParaRPr lang="en-US" sz="2500" b="1" dirty="0">
              <a:solidFill>
                <a:prstClr val="white"/>
              </a:solidFill>
              <a:latin typeface="Arial" panose="020B0604020202020204" pitchFamily="34" charset="0"/>
              <a:ea typeface="Batang" panose="02030600000101010101" pitchFamily="18" charset="-127"/>
              <a:cs typeface="Arial" panose="020B0604020202020204" pitchFamily="34" charset="0"/>
            </a:endParaRPr>
          </a:p>
          <a:p>
            <a:pPr algn="ctr" defTabSz="457200"/>
            <a:r>
              <a:rPr lang="en-US" sz="2500" b="1" dirty="0">
                <a:solidFill>
                  <a:prstClr val="white"/>
                </a:solidFill>
                <a:latin typeface="Arial" panose="020B0604020202020204" pitchFamily="34" charset="0"/>
                <a:ea typeface="Batang" panose="02030600000101010101" pitchFamily="18" charset="-127"/>
                <a:cs typeface="Arial" panose="020B0604020202020204" pitchFamily="34" charset="0"/>
              </a:rPr>
              <a:t>Ronnie Hill Consultancy Ltd</a:t>
            </a:r>
          </a:p>
          <a:p>
            <a:pPr algn="ctr" defTabSz="457200"/>
            <a:endParaRPr lang="en-US" sz="2500" b="1" dirty="0">
              <a:solidFill>
                <a:prstClr val="white"/>
              </a:solidFill>
              <a:latin typeface="Arial" panose="020B0604020202020204" pitchFamily="34" charset="0"/>
              <a:ea typeface="Batang" panose="02030600000101010101" pitchFamily="18" charset="-127"/>
              <a:cs typeface="Arial" panose="020B0604020202020204" pitchFamily="34" charset="0"/>
            </a:endParaRPr>
          </a:p>
          <a:p>
            <a:pPr algn="ctr" defTabSz="457200"/>
            <a:r>
              <a:rPr lang="en-US" sz="2500" b="1" dirty="0">
                <a:solidFill>
                  <a:prstClr val="white"/>
                </a:solidFill>
                <a:latin typeface="Arial" panose="020B0604020202020204" pitchFamily="34" charset="0"/>
                <a:ea typeface="Batang" panose="02030600000101010101" pitchFamily="18" charset="-127"/>
                <a:cs typeface="Arial" panose="020B0604020202020204" pitchFamily="34" charset="0"/>
              </a:rPr>
              <a:t>ronniejthill@ymail.com</a:t>
            </a:r>
          </a:p>
        </p:txBody>
      </p:sp>
    </p:spTree>
    <p:extLst>
      <p:ext uri="{BB962C8B-B14F-4D97-AF65-F5344CB8AC3E}">
        <p14:creationId xmlns:p14="http://schemas.microsoft.com/office/powerpoint/2010/main" val="147315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442017\AppData\Local\Microsoft\Windows\Temporary Internet Files\Content.Outlook\26RC8NQ0\00408984-500.jpg">
            <a:extLst>
              <a:ext uri="{FF2B5EF4-FFF2-40B4-BE49-F238E27FC236}">
                <a16:creationId xmlns:a16="http://schemas.microsoft.com/office/drawing/2014/main" id="{44BC8C60-C32D-4067-944F-302D301C97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8800"/>
            <a:ext cx="7344816" cy="5164638"/>
          </a:xfrm>
          <a:prstGeom prst="rect">
            <a:avLst/>
          </a:prstGeom>
          <a:noFill/>
          <a:ln>
            <a:noFill/>
          </a:ln>
        </p:spPr>
      </p:pic>
      <p:sp>
        <p:nvSpPr>
          <p:cNvPr id="9" name="Rectangle 8"/>
          <p:cNvSpPr/>
          <p:nvPr/>
        </p:nvSpPr>
        <p:spPr>
          <a:xfrm>
            <a:off x="0" y="0"/>
            <a:ext cx="9144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Box 7"/>
          <p:cNvSpPr txBox="1"/>
          <p:nvPr/>
        </p:nvSpPr>
        <p:spPr>
          <a:xfrm>
            <a:off x="899592" y="146348"/>
            <a:ext cx="7344816" cy="1569660"/>
          </a:xfrm>
          <a:prstGeom prst="rect">
            <a:avLst/>
          </a:prstGeom>
          <a:noFill/>
        </p:spPr>
        <p:txBody>
          <a:bodyPr wrap="square" rtlCol="0">
            <a:spAutoFit/>
          </a:bodyPr>
          <a:lstStyle/>
          <a:p>
            <a:pPr algn="ctr"/>
            <a:r>
              <a:rPr lang="en-GB" sz="4800" b="1" dirty="0">
                <a:solidFill>
                  <a:prstClr val="white"/>
                </a:solidFill>
                <a:latin typeface="Arial" panose="020B0604020202020204" pitchFamily="34" charset="0"/>
                <a:cs typeface="Arial" panose="020B0604020202020204" pitchFamily="34" charset="0"/>
              </a:rPr>
              <a:t>Resilience/Vulnerability Matrix</a:t>
            </a:r>
          </a:p>
        </p:txBody>
      </p:sp>
    </p:spTree>
    <p:extLst>
      <p:ext uri="{BB962C8B-B14F-4D97-AF65-F5344CB8AC3E}">
        <p14:creationId xmlns:p14="http://schemas.microsoft.com/office/powerpoint/2010/main" val="409404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gov.scot/Resource/0045/00458819.jpg">
            <a:extLst>
              <a:ext uri="{FF2B5EF4-FFF2-40B4-BE49-F238E27FC236}">
                <a16:creationId xmlns:a16="http://schemas.microsoft.com/office/drawing/2014/main" id="{050D3B16-15BE-4B0A-83F7-5C793AF2D7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799" y="1809316"/>
            <a:ext cx="5592402" cy="50277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9144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Box 7"/>
          <p:cNvSpPr txBox="1"/>
          <p:nvPr/>
        </p:nvSpPr>
        <p:spPr>
          <a:xfrm>
            <a:off x="899592" y="483480"/>
            <a:ext cx="7344816" cy="830997"/>
          </a:xfrm>
          <a:prstGeom prst="rect">
            <a:avLst/>
          </a:prstGeom>
          <a:noFill/>
        </p:spPr>
        <p:txBody>
          <a:bodyPr wrap="square" rtlCol="0">
            <a:spAutoFit/>
          </a:bodyPr>
          <a:lstStyle/>
          <a:p>
            <a:pPr algn="ctr"/>
            <a:r>
              <a:rPr lang="en-GB" sz="4800" b="1" dirty="0">
                <a:solidFill>
                  <a:prstClr val="white"/>
                </a:solidFill>
                <a:latin typeface="Arial" panose="020B0604020202020204" pitchFamily="34" charset="0"/>
                <a:cs typeface="Arial" panose="020B0604020202020204" pitchFamily="34" charset="0"/>
              </a:rPr>
              <a:t>Network of Support</a:t>
            </a:r>
          </a:p>
        </p:txBody>
      </p:sp>
      <p:pic>
        <p:nvPicPr>
          <p:cNvPr id="12" name="Picture 11">
            <a:extLst>
              <a:ext uri="{FF2B5EF4-FFF2-40B4-BE49-F238E27FC236}">
                <a16:creationId xmlns:a16="http://schemas.microsoft.com/office/drawing/2014/main" id="{353F470B-E74E-470E-9178-0130B26BC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5241" y="4581128"/>
            <a:ext cx="1889322" cy="2276872"/>
          </a:xfrm>
          <a:prstGeom prst="rect">
            <a:avLst/>
          </a:prstGeom>
        </p:spPr>
      </p:pic>
    </p:spTree>
    <p:extLst>
      <p:ext uri="{BB962C8B-B14F-4D97-AF65-F5344CB8AC3E}">
        <p14:creationId xmlns:p14="http://schemas.microsoft.com/office/powerpoint/2010/main" val="409404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Box 7"/>
          <p:cNvSpPr txBox="1"/>
          <p:nvPr/>
        </p:nvSpPr>
        <p:spPr>
          <a:xfrm>
            <a:off x="899592" y="483480"/>
            <a:ext cx="7344816" cy="830997"/>
          </a:xfrm>
          <a:prstGeom prst="rect">
            <a:avLst/>
          </a:prstGeom>
          <a:noFill/>
        </p:spPr>
        <p:txBody>
          <a:bodyPr wrap="square" rtlCol="0">
            <a:spAutoFit/>
          </a:bodyPr>
          <a:lstStyle/>
          <a:p>
            <a:pPr algn="ctr"/>
            <a:r>
              <a:rPr lang="en-GB" sz="4800" b="1" dirty="0">
                <a:solidFill>
                  <a:prstClr val="white"/>
                </a:solidFill>
                <a:latin typeface="Arial" panose="020B0604020202020204" pitchFamily="34" charset="0"/>
                <a:cs typeface="Arial" panose="020B0604020202020204" pitchFamily="34" charset="0"/>
              </a:rPr>
              <a:t>ALLIANCE Resources</a:t>
            </a:r>
          </a:p>
        </p:txBody>
      </p:sp>
      <p:sp>
        <p:nvSpPr>
          <p:cNvPr id="2" name="TextBox 1">
            <a:extLst>
              <a:ext uri="{FF2B5EF4-FFF2-40B4-BE49-F238E27FC236}">
                <a16:creationId xmlns:a16="http://schemas.microsoft.com/office/drawing/2014/main" id="{E35617AD-2B60-47ED-BE1E-19E9C88EB40D}"/>
              </a:ext>
            </a:extLst>
          </p:cNvPr>
          <p:cNvSpPr txBox="1"/>
          <p:nvPr/>
        </p:nvSpPr>
        <p:spPr>
          <a:xfrm>
            <a:off x="244502" y="1988840"/>
            <a:ext cx="8892480"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3"/>
              </a:rPr>
              <a:t>Involving children, young people, parents and </a:t>
            </a:r>
            <a:r>
              <a:rPr lang="en-US" sz="2000" dirty="0" err="1">
                <a:latin typeface="Arial" panose="020B0604020202020204" pitchFamily="34" charset="0"/>
                <a:cs typeface="Arial" panose="020B0604020202020204" pitchFamily="34" charset="0"/>
                <a:hlinkClick r:id="rId3"/>
              </a:rPr>
              <a:t>carers</a:t>
            </a:r>
            <a:r>
              <a:rPr lang="en-US" sz="2000" dirty="0">
                <a:latin typeface="Arial" panose="020B0604020202020204" pitchFamily="34" charset="0"/>
                <a:cs typeface="Arial" panose="020B0604020202020204" pitchFamily="34" charset="0"/>
                <a:hlinkClick r:id="rId3"/>
              </a:rPr>
              <a:t> in planning to meet children’s wellbeing needs</a:t>
            </a:r>
            <a:r>
              <a:rPr lang="en-US" sz="2000" dirty="0">
                <a:latin typeface="Arial" panose="020B0604020202020204" pitchFamily="34" charset="0"/>
                <a:cs typeface="Arial" panose="020B0604020202020204" pitchFamily="34" charset="0"/>
              </a:rPr>
              <a:t> – guide for services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4"/>
              </a:rPr>
              <a:t>Getting to Know Getting It Right For Every Child - Core Materials</a:t>
            </a:r>
            <a:r>
              <a:rPr lang="en-US" sz="2000" dirty="0">
                <a:latin typeface="Arial" panose="020B0604020202020204" pitchFamily="34" charset="0"/>
                <a:cs typeface="Arial" panose="020B0604020202020204" pitchFamily="34" charset="0"/>
              </a:rPr>
              <a:t> - materials used at our Getting It Right For Every Child information sessions.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5"/>
              </a:rPr>
              <a:t>Getting to know Getting It Right For Every Child – Adult Easy Read Guides</a:t>
            </a:r>
            <a:r>
              <a:rPr lang="en-US" sz="2000" dirty="0">
                <a:latin typeface="Arial" panose="020B0604020202020204" pitchFamily="34" charset="0"/>
                <a:cs typeface="Arial" panose="020B0604020202020204" pitchFamily="34" charset="0"/>
              </a:rPr>
              <a:t> - A range of easy read guides for Parents and </a:t>
            </a:r>
            <a:r>
              <a:rPr lang="en-US" sz="2000" dirty="0" err="1">
                <a:latin typeface="Arial" panose="020B0604020202020204" pitchFamily="34" charset="0"/>
                <a:cs typeface="Arial" panose="020B0604020202020204" pitchFamily="34" charset="0"/>
              </a:rPr>
              <a:t>Carers</a:t>
            </a:r>
            <a:r>
              <a:rPr lang="en-US" sz="2000" dirty="0">
                <a:latin typeface="Arial" panose="020B0604020202020204" pitchFamily="34" charset="0"/>
                <a:cs typeface="Arial" panose="020B0604020202020204" pitchFamily="34" charset="0"/>
              </a:rPr>
              <a:t> in Word and PDF format</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6"/>
              </a:rPr>
              <a:t>Getting it Right for YOUR Child: Wellbeing Activity</a:t>
            </a:r>
            <a:r>
              <a:rPr lang="en-US" sz="2000" dirty="0">
                <a:latin typeface="Arial" panose="020B0604020202020204" pitchFamily="34" charset="0"/>
                <a:cs typeface="Arial" panose="020B0604020202020204" pitchFamily="34" charset="0"/>
              </a:rPr>
              <a:t> – Helping parents to prepare for meetings with professionals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7"/>
              </a:rPr>
              <a:t>The Wellbeing Bingo Game </a:t>
            </a:r>
            <a:r>
              <a:rPr lang="en-US" sz="2000" dirty="0">
                <a:latin typeface="Arial" panose="020B0604020202020204" pitchFamily="34" charset="0"/>
                <a:cs typeface="Arial" panose="020B0604020202020204" pitchFamily="34" charset="0"/>
              </a:rPr>
              <a:t>–for groups of young people to explore issues related to wellbeing</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796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pSp>
        <p:nvGrpSpPr>
          <p:cNvPr id="4" name="Group 3"/>
          <p:cNvGrpSpPr/>
          <p:nvPr/>
        </p:nvGrpSpPr>
        <p:grpSpPr>
          <a:xfrm>
            <a:off x="0" y="-1"/>
            <a:ext cx="9144000" cy="2021807"/>
            <a:chOff x="0" y="0"/>
            <a:chExt cx="9144000" cy="3068960"/>
          </a:xfrm>
        </p:grpSpPr>
        <p:sp>
          <p:nvSpPr>
            <p:cNvPr id="5" name="Rectangle 4"/>
            <p:cNvSpPr/>
            <p:nvPr/>
          </p:nvSpPr>
          <p:spPr>
            <a:xfrm>
              <a:off x="0" y="0"/>
              <a:ext cx="9144000" cy="3068960"/>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TextBox 5"/>
            <p:cNvSpPr txBox="1"/>
            <p:nvPr/>
          </p:nvSpPr>
          <p:spPr>
            <a:xfrm>
              <a:off x="830552" y="416883"/>
              <a:ext cx="7344816" cy="1822015"/>
            </a:xfrm>
            <a:prstGeom prst="rect">
              <a:avLst/>
            </a:prstGeom>
            <a:noFill/>
          </p:spPr>
          <p:txBody>
            <a:bodyPr wrap="square" rtlCol="0">
              <a:spAutoFit/>
            </a:bodyPr>
            <a:lstStyle/>
            <a:p>
              <a:pPr algn="ctr"/>
              <a:r>
                <a:rPr lang="en-GB" sz="7200" dirty="0">
                  <a:solidFill>
                    <a:prstClr val="white"/>
                  </a:solidFill>
                  <a:latin typeface="+mj-lt"/>
                  <a:cs typeface="Arial" panose="020B0604020202020204" pitchFamily="34" charset="0"/>
                </a:rPr>
                <a:t>Thank</a:t>
              </a:r>
              <a:r>
                <a:rPr lang="en-GB" sz="7200" dirty="0">
                  <a:solidFill>
                    <a:prstClr val="white"/>
                  </a:solidFill>
                  <a:latin typeface="+mj-lt"/>
                </a:rPr>
                <a:t> You</a:t>
              </a:r>
            </a:p>
          </p:txBody>
        </p:sp>
      </p:grpSp>
      <p:pic>
        <p:nvPicPr>
          <p:cNvPr id="8" name="Picture 7" descr="alliancecircle.png"/>
          <p:cNvPicPr>
            <a:picLocks noChangeAspect="1"/>
          </p:cNvPicPr>
          <p:nvPr/>
        </p:nvPicPr>
        <p:blipFill>
          <a:blip r:embed="rId2" cstate="print">
            <a:extLst>
              <a:ext uri="{28A0092B-C50C-407E-A947-70E740481C1C}">
                <a14:useLocalDpi xmlns:a14="http://schemas.microsoft.com/office/drawing/2010/main"/>
              </a:ext>
            </a:extLst>
          </a:blip>
          <a:srcRect l="43797" t="39724" r="43545" b="41012"/>
          <a:stretch>
            <a:fillRect/>
          </a:stretch>
        </p:blipFill>
        <p:spPr>
          <a:xfrm>
            <a:off x="3491880" y="4221088"/>
            <a:ext cx="2436397" cy="2781112"/>
          </a:xfrm>
          <a:prstGeom prst="rect">
            <a:avLst/>
          </a:prstGeom>
        </p:spPr>
      </p:pic>
      <p:pic>
        <p:nvPicPr>
          <p:cNvPr id="7" name="Picture 6">
            <a:extLst>
              <a:ext uri="{FF2B5EF4-FFF2-40B4-BE49-F238E27FC236}">
                <a16:creationId xmlns:a16="http://schemas.microsoft.com/office/drawing/2014/main" id="{7D75762E-4153-457B-83E9-E362D98FB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647" y="4639579"/>
            <a:ext cx="2356166" cy="2218421"/>
          </a:xfrm>
          <a:prstGeom prst="rect">
            <a:avLst/>
          </a:prstGeom>
        </p:spPr>
      </p:pic>
      <p:pic>
        <p:nvPicPr>
          <p:cNvPr id="24" name="Picture 23">
            <a:extLst>
              <a:ext uri="{FF2B5EF4-FFF2-40B4-BE49-F238E27FC236}">
                <a16:creationId xmlns:a16="http://schemas.microsoft.com/office/drawing/2014/main" id="{DB722C60-730A-468E-9C2C-6452C51EA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7" y="4621196"/>
            <a:ext cx="2356166" cy="2218421"/>
          </a:xfrm>
          <a:prstGeom prst="rect">
            <a:avLst/>
          </a:prstGeom>
        </p:spPr>
      </p:pic>
      <p:sp>
        <p:nvSpPr>
          <p:cNvPr id="9" name="TextBox 8"/>
          <p:cNvSpPr txBox="1"/>
          <p:nvPr/>
        </p:nvSpPr>
        <p:spPr>
          <a:xfrm>
            <a:off x="2368929" y="2296445"/>
            <a:ext cx="4575911" cy="2031325"/>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hlinkClick r:id="rId4"/>
              </a:rPr>
              <a:t>www.alliance-scotland.org.uk</a:t>
            </a:r>
            <a:r>
              <a:rPr lang="en-GB" dirty="0">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AllianceScot</a:t>
            </a: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Email: </a:t>
            </a:r>
            <a:r>
              <a:rPr lang="en-GB" dirty="0">
                <a:latin typeface="Arial" panose="020B0604020202020204" pitchFamily="34" charset="0"/>
                <a:cs typeface="Arial" panose="020B0604020202020204" pitchFamily="34" charset="0"/>
                <a:hlinkClick r:id="rId5"/>
              </a:rPr>
              <a:t>info@alliance-scotland.org.uk</a:t>
            </a: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 </a:t>
            </a:r>
          </a:p>
          <a:p>
            <a:pPr algn="ctr"/>
            <a:r>
              <a:rPr lang="en-GB" dirty="0">
                <a:latin typeface="Arial" panose="020B0604020202020204" pitchFamily="34" charset="0"/>
                <a:cs typeface="Arial" panose="020B0604020202020204" pitchFamily="34" charset="0"/>
              </a:rPr>
              <a:t>Telephone 0141 404 0231</a:t>
            </a:r>
          </a:p>
        </p:txBody>
      </p:sp>
    </p:spTree>
    <p:extLst>
      <p:ext uri="{BB962C8B-B14F-4D97-AF65-F5344CB8AC3E}">
        <p14:creationId xmlns:p14="http://schemas.microsoft.com/office/powerpoint/2010/main" val="22094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AB142D-18B3-46DD-8F3D-E5D0137B7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4136455"/>
            <a:ext cx="2258307" cy="2721545"/>
          </a:xfrm>
          <a:prstGeom prst="rect">
            <a:avLst/>
          </a:prstGeom>
        </p:spPr>
      </p:pic>
      <p:sp>
        <p:nvSpPr>
          <p:cNvPr id="9" name="Rectangle 8"/>
          <p:cNvSpPr/>
          <p:nvPr/>
        </p:nvSpPr>
        <p:spPr>
          <a:xfrm>
            <a:off x="0" y="0"/>
            <a:ext cx="9144000" cy="1862356"/>
          </a:xfrm>
          <a:prstGeom prst="rect">
            <a:avLst/>
          </a:prstGeom>
          <a:solidFill>
            <a:srgbClr val="7D1873"/>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extBox 7"/>
          <p:cNvSpPr txBox="1"/>
          <p:nvPr/>
        </p:nvSpPr>
        <p:spPr>
          <a:xfrm>
            <a:off x="899592" y="244448"/>
            <a:ext cx="7344816" cy="1938992"/>
          </a:xfrm>
          <a:prstGeom prst="rect">
            <a:avLst/>
          </a:prstGeom>
          <a:noFill/>
        </p:spPr>
        <p:txBody>
          <a:bodyPr wrap="square" rtlCol="0">
            <a:spAutoFit/>
          </a:bodyPr>
          <a:lstStyle/>
          <a:p>
            <a:pPr algn="ctr"/>
            <a:r>
              <a:rPr lang="en-GB" sz="3600" b="1" dirty="0">
                <a:solidFill>
                  <a:prstClr val="white"/>
                </a:solidFill>
                <a:latin typeface="Arial" panose="020B0604020202020204" pitchFamily="34" charset="0"/>
                <a:cs typeface="Arial" panose="020B0604020202020204" pitchFamily="34" charset="0"/>
              </a:rPr>
              <a:t>Getting it right for every child – Scottish Policy since 2006</a:t>
            </a:r>
          </a:p>
          <a:p>
            <a:pPr algn="ctr"/>
            <a:endParaRPr lang="en-GB" sz="4800" b="1" dirty="0">
              <a:solidFill>
                <a:prstClr val="white"/>
              </a:solidFill>
              <a:latin typeface="Arial" panose="020B0604020202020204" pitchFamily="34" charset="0"/>
              <a:cs typeface="Arial" panose="020B0604020202020204" pitchFamily="34" charset="0"/>
            </a:endParaRPr>
          </a:p>
        </p:txBody>
      </p:sp>
      <p:sp>
        <p:nvSpPr>
          <p:cNvPr id="10" name="TextBox 9"/>
          <p:cNvSpPr txBox="1"/>
          <p:nvPr/>
        </p:nvSpPr>
        <p:spPr>
          <a:xfrm>
            <a:off x="323528" y="2060848"/>
            <a:ext cx="7632848" cy="4154984"/>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Aims: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To improve outcomes for all children by working better together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To change culture, systems and practice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To provide a framework to support consistent approach/practice across services in public and 3</a:t>
            </a:r>
            <a:r>
              <a:rPr lang="en-GB" sz="2400" baseline="30000" dirty="0">
                <a:latin typeface="Arial" panose="020B0604020202020204" pitchFamily="34" charset="0"/>
                <a:cs typeface="Arial" panose="020B0604020202020204" pitchFamily="34" charset="0"/>
              </a:rPr>
              <a:t>rd</a:t>
            </a:r>
            <a:r>
              <a:rPr lang="en-GB" sz="2400" dirty="0">
                <a:latin typeface="Arial" panose="020B0604020202020204" pitchFamily="34" charset="0"/>
                <a:cs typeface="Arial" panose="020B0604020202020204" pitchFamily="34" charset="0"/>
              </a:rPr>
              <a:t> sector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Build good quality universal services to meet needs and more specialist services for children who need these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Provide the right help at the right time</a:t>
            </a:r>
          </a:p>
        </p:txBody>
      </p:sp>
    </p:spTree>
    <p:extLst>
      <p:ext uri="{BB962C8B-B14F-4D97-AF65-F5344CB8AC3E}">
        <p14:creationId xmlns:p14="http://schemas.microsoft.com/office/powerpoint/2010/main" val="410993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6A0287-93A8-4FF5-91E9-02AE60DDD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4396791"/>
            <a:ext cx="2042283" cy="2461209"/>
          </a:xfrm>
          <a:prstGeom prst="rect">
            <a:avLst/>
          </a:prstGeom>
        </p:spPr>
      </p:pic>
      <p:sp>
        <p:nvSpPr>
          <p:cNvPr id="9" name="Rectangle 8"/>
          <p:cNvSpPr/>
          <p:nvPr/>
        </p:nvSpPr>
        <p:spPr>
          <a:xfrm>
            <a:off x="0" y="0"/>
            <a:ext cx="9144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Box 7"/>
          <p:cNvSpPr txBox="1"/>
          <p:nvPr/>
        </p:nvSpPr>
        <p:spPr>
          <a:xfrm>
            <a:off x="791580" y="269458"/>
            <a:ext cx="7344816" cy="1323439"/>
          </a:xfrm>
          <a:prstGeom prst="rect">
            <a:avLst/>
          </a:prstGeom>
          <a:noFill/>
        </p:spPr>
        <p:txBody>
          <a:bodyPr wrap="square" rtlCol="0">
            <a:spAutoFit/>
          </a:bodyPr>
          <a:lstStyle/>
          <a:p>
            <a:pPr algn="ctr"/>
            <a:r>
              <a:rPr lang="en-GB" sz="4000" b="1" dirty="0">
                <a:solidFill>
                  <a:prstClr val="white"/>
                </a:solidFill>
                <a:latin typeface="Arial" panose="020B0604020202020204" pitchFamily="34" charset="0"/>
                <a:cs typeface="Arial" panose="020B0604020202020204" pitchFamily="34" charset="0"/>
              </a:rPr>
              <a:t>Getting it right for every child - values and principles</a:t>
            </a:r>
            <a:endParaRPr lang="en-GB" sz="4000" b="1" dirty="0">
              <a:solidFill>
                <a:prstClr val="white"/>
              </a:solidFill>
            </a:endParaRPr>
          </a:p>
        </p:txBody>
      </p:sp>
      <p:sp>
        <p:nvSpPr>
          <p:cNvPr id="10" name="TextBox 9"/>
          <p:cNvSpPr txBox="1"/>
          <p:nvPr/>
        </p:nvSpPr>
        <p:spPr>
          <a:xfrm>
            <a:off x="467544" y="2135100"/>
            <a:ext cx="7812868" cy="4832092"/>
          </a:xfrm>
          <a:prstGeom prst="rect">
            <a:avLst/>
          </a:prstGeom>
          <a:noFill/>
        </p:spPr>
        <p:txBody>
          <a:bodyPr wrap="square" rtlCol="0">
            <a:spAutoFit/>
          </a:bodyPr>
          <a:lstStyle/>
          <a:p>
            <a:pPr marL="285750" indent="-285750">
              <a:spcBef>
                <a:spcPts val="130"/>
              </a:spcBef>
              <a:spcAft>
                <a:spcPts val="130"/>
              </a:spcAft>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Promoting the wellbeing of individual children and young people by taking a whole child approach</a:t>
            </a:r>
            <a:br>
              <a:rPr lang="en-GB" sz="2200" dirty="0">
                <a:solidFill>
                  <a:prstClr val="black"/>
                </a:solidFill>
                <a:latin typeface="Arial" panose="020B0604020202020204" pitchFamily="34" charset="0"/>
                <a:cs typeface="Arial" panose="020B0604020202020204" pitchFamily="34" charset="0"/>
              </a:rPr>
            </a:br>
            <a:endParaRPr lang="en-GB" sz="2200" dirty="0">
              <a:solidFill>
                <a:prstClr val="black"/>
              </a:solidFill>
              <a:latin typeface="Arial" panose="020B0604020202020204" pitchFamily="34" charset="0"/>
              <a:cs typeface="Arial" panose="020B0604020202020204" pitchFamily="34" charset="0"/>
            </a:endParaRPr>
          </a:p>
          <a:p>
            <a:pPr marL="285750" indent="-285750">
              <a:spcBef>
                <a:spcPts val="130"/>
              </a:spcBef>
              <a:spcAft>
                <a:spcPts val="130"/>
              </a:spcAft>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Building on strengths and promoting resilience</a:t>
            </a:r>
            <a:br>
              <a:rPr lang="en-GB" sz="2200" dirty="0">
                <a:solidFill>
                  <a:prstClr val="black"/>
                </a:solidFill>
                <a:latin typeface="Arial" panose="020B0604020202020204" pitchFamily="34" charset="0"/>
                <a:cs typeface="Arial" panose="020B0604020202020204" pitchFamily="34" charset="0"/>
              </a:rPr>
            </a:br>
            <a:endParaRPr lang="en-GB" sz="2200" dirty="0">
              <a:solidFill>
                <a:prstClr val="black"/>
              </a:solidFill>
              <a:latin typeface="Arial" panose="020B0604020202020204" pitchFamily="34" charset="0"/>
              <a:cs typeface="Arial" panose="020B0604020202020204" pitchFamily="34" charset="0"/>
            </a:endParaRPr>
          </a:p>
          <a:p>
            <a:pPr marL="285750" indent="-285750">
              <a:spcBef>
                <a:spcPts val="130"/>
              </a:spcBef>
              <a:spcAft>
                <a:spcPts val="130"/>
              </a:spcAft>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Valuing diversity and promoting fairness</a:t>
            </a:r>
            <a:br>
              <a:rPr lang="en-GB" sz="2200" dirty="0">
                <a:solidFill>
                  <a:prstClr val="black"/>
                </a:solidFill>
                <a:latin typeface="Arial" panose="020B0604020202020204" pitchFamily="34" charset="0"/>
                <a:cs typeface="Arial" panose="020B0604020202020204" pitchFamily="34" charset="0"/>
              </a:rPr>
            </a:br>
            <a:endParaRPr lang="en-GB" sz="2200" dirty="0">
              <a:solidFill>
                <a:prstClr val="black"/>
              </a:solidFill>
              <a:latin typeface="Arial" panose="020B0604020202020204" pitchFamily="34" charset="0"/>
              <a:cs typeface="Arial" panose="020B0604020202020204" pitchFamily="34" charset="0"/>
            </a:endParaRPr>
          </a:p>
          <a:p>
            <a:pPr marL="285750" indent="-285750">
              <a:spcBef>
                <a:spcPts val="130"/>
              </a:spcBef>
              <a:spcAft>
                <a:spcPts val="130"/>
              </a:spcAft>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Keeping children and young people safe</a:t>
            </a:r>
          </a:p>
          <a:p>
            <a:pPr marL="285750" indent="-285750">
              <a:spcBef>
                <a:spcPts val="130"/>
              </a:spcBef>
              <a:spcAft>
                <a:spcPts val="130"/>
              </a:spcAft>
              <a:buFont typeface="Arial" panose="020B0604020202020204" pitchFamily="34" charset="0"/>
              <a:buChar char="•"/>
            </a:pPr>
            <a:endParaRPr lang="en-GB" sz="2200" dirty="0">
              <a:solidFill>
                <a:prstClr val="black"/>
              </a:solidFill>
              <a:latin typeface="Arial" panose="020B0604020202020204" pitchFamily="34" charset="0"/>
              <a:cs typeface="Arial" panose="020B0604020202020204" pitchFamily="34" charset="0"/>
            </a:endParaRPr>
          </a:p>
          <a:p>
            <a:pPr marL="285750" indent="-285750">
              <a:spcBef>
                <a:spcPts val="130"/>
              </a:spcBef>
              <a:spcAft>
                <a:spcPts val="130"/>
              </a:spcAft>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Putting the child at the centre and working in partnership with families</a:t>
            </a:r>
            <a:br>
              <a:rPr lang="en-GB" sz="2000" dirty="0">
                <a:solidFill>
                  <a:prstClr val="black"/>
                </a:solidFill>
                <a:latin typeface="Arial" panose="020B0604020202020204" pitchFamily="34" charset="0"/>
                <a:cs typeface="Arial" panose="020B0604020202020204" pitchFamily="34" charset="0"/>
              </a:rPr>
            </a:br>
            <a:endParaRPr lang="en-GB" sz="2000" dirty="0">
              <a:solidFill>
                <a:prstClr val="black"/>
              </a:solidFill>
              <a:latin typeface="Arial" panose="020B0604020202020204" pitchFamily="34" charset="0"/>
              <a:cs typeface="Arial" panose="020B0604020202020204" pitchFamily="34" charset="0"/>
            </a:endParaRPr>
          </a:p>
          <a:p>
            <a:pPr marL="285750" indent="-285750">
              <a:spcAft>
                <a:spcPts val="100"/>
              </a:spcAft>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04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6A0287-93A8-4FF5-91E9-02AE60DDD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4483570"/>
            <a:ext cx="1970275" cy="2374430"/>
          </a:xfrm>
          <a:prstGeom prst="rect">
            <a:avLst/>
          </a:prstGeom>
        </p:spPr>
      </p:pic>
      <p:sp>
        <p:nvSpPr>
          <p:cNvPr id="9" name="Rectangle 8"/>
          <p:cNvSpPr/>
          <p:nvPr/>
        </p:nvSpPr>
        <p:spPr>
          <a:xfrm>
            <a:off x="0" y="0"/>
            <a:ext cx="9144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Box 7"/>
          <p:cNvSpPr txBox="1"/>
          <p:nvPr/>
        </p:nvSpPr>
        <p:spPr>
          <a:xfrm>
            <a:off x="791580" y="269458"/>
            <a:ext cx="7344816" cy="1323439"/>
          </a:xfrm>
          <a:prstGeom prst="rect">
            <a:avLst/>
          </a:prstGeom>
          <a:noFill/>
        </p:spPr>
        <p:txBody>
          <a:bodyPr wrap="square" rtlCol="0">
            <a:spAutoFit/>
          </a:bodyPr>
          <a:lstStyle/>
          <a:p>
            <a:pPr algn="ctr"/>
            <a:r>
              <a:rPr lang="en-GB" sz="4000" b="1" dirty="0">
                <a:solidFill>
                  <a:prstClr val="white"/>
                </a:solidFill>
                <a:latin typeface="Arial" panose="020B0604020202020204" pitchFamily="34" charset="0"/>
                <a:cs typeface="Arial" panose="020B0604020202020204" pitchFamily="34" charset="0"/>
              </a:rPr>
              <a:t>Getting it right for every child - values and principles</a:t>
            </a:r>
            <a:endParaRPr lang="en-GB" sz="4000" b="1" dirty="0">
              <a:solidFill>
                <a:prstClr val="white"/>
              </a:solidFill>
            </a:endParaRPr>
          </a:p>
        </p:txBody>
      </p:sp>
      <p:sp>
        <p:nvSpPr>
          <p:cNvPr id="10" name="TextBox 9"/>
          <p:cNvSpPr txBox="1"/>
          <p:nvPr/>
        </p:nvSpPr>
        <p:spPr>
          <a:xfrm>
            <a:off x="431540" y="2131814"/>
            <a:ext cx="7704856" cy="5047536"/>
          </a:xfrm>
          <a:prstGeom prst="rect">
            <a:avLst/>
          </a:prstGeom>
          <a:noFill/>
        </p:spPr>
        <p:txBody>
          <a:bodyPr wrap="square" rtlCol="0">
            <a:spAutoFit/>
          </a:bodyPr>
          <a:lstStyle/>
          <a:p>
            <a:pPr marL="285750" indent="-285750">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Providing additional help that is proportionate, timely and coordinated where required</a:t>
            </a:r>
          </a:p>
          <a:p>
            <a:endParaRPr lang="en-GB" sz="22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Supporting informed choice, respecting confidentiality and proportionate sharing of relevant and necessary information</a:t>
            </a:r>
            <a:br>
              <a:rPr lang="en-GB" sz="2200" dirty="0">
                <a:solidFill>
                  <a:prstClr val="black"/>
                </a:solidFill>
                <a:latin typeface="Arial" panose="020B0604020202020204" pitchFamily="34" charset="0"/>
                <a:cs typeface="Arial" panose="020B0604020202020204" pitchFamily="34" charset="0"/>
              </a:rPr>
            </a:br>
            <a:endParaRPr lang="en-GB" sz="22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Building the capability of the workforce to promote children’s and young people’s wellbeing</a:t>
            </a:r>
            <a:br>
              <a:rPr lang="en-GB" sz="2200" dirty="0">
                <a:solidFill>
                  <a:prstClr val="black"/>
                </a:solidFill>
                <a:latin typeface="Arial" panose="020B0604020202020204" pitchFamily="34" charset="0"/>
                <a:cs typeface="Arial" panose="020B0604020202020204" pitchFamily="34" charset="0"/>
              </a:rPr>
            </a:br>
            <a:endParaRPr lang="en-GB" sz="22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Promoting the same values across all working relationships and bringing together each worker’s expertise</a:t>
            </a:r>
          </a:p>
          <a:p>
            <a:pPr marL="285750" indent="-285750">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05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Box 7"/>
          <p:cNvSpPr txBox="1"/>
          <p:nvPr/>
        </p:nvSpPr>
        <p:spPr>
          <a:xfrm>
            <a:off x="734470" y="541797"/>
            <a:ext cx="7344816" cy="830997"/>
          </a:xfrm>
          <a:prstGeom prst="rect">
            <a:avLst/>
          </a:prstGeom>
          <a:noFill/>
        </p:spPr>
        <p:txBody>
          <a:bodyPr wrap="square" rtlCol="0">
            <a:spAutoFit/>
          </a:bodyPr>
          <a:lstStyle/>
          <a:p>
            <a:pPr algn="ctr"/>
            <a:r>
              <a:rPr lang="en-GB" sz="4800" b="1" dirty="0">
                <a:solidFill>
                  <a:prstClr val="white"/>
                </a:solidFill>
              </a:rPr>
              <a:t>Wellbeing Indicators</a:t>
            </a:r>
          </a:p>
        </p:txBody>
      </p:sp>
      <p:sp>
        <p:nvSpPr>
          <p:cNvPr id="10" name="TextBox 9"/>
          <p:cNvSpPr txBox="1"/>
          <p:nvPr/>
        </p:nvSpPr>
        <p:spPr>
          <a:xfrm>
            <a:off x="137927" y="2097203"/>
            <a:ext cx="8868145" cy="4401205"/>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prstClr val="black"/>
                </a:solidFill>
                <a:latin typeface="Arial" panose="020B0604020202020204" pitchFamily="34" charset="0"/>
                <a:cs typeface="Arial" panose="020B0604020202020204" pitchFamily="34" charset="0"/>
              </a:rPr>
              <a:t>SAFE</a:t>
            </a:r>
            <a:r>
              <a:rPr lang="en-GB" sz="2000" dirty="0">
                <a:solidFill>
                  <a:prstClr val="black"/>
                </a:solidFill>
                <a:latin typeface="Arial" panose="020B0604020202020204" pitchFamily="34" charset="0"/>
                <a:cs typeface="Arial" panose="020B0604020202020204" pitchFamily="34" charset="0"/>
              </a:rPr>
              <a:t> – Protected from abuse, neglect or harm at home, at school and in the community</a:t>
            </a:r>
            <a:br>
              <a:rPr lang="en-GB" sz="2000" dirty="0">
                <a:solidFill>
                  <a:prstClr val="black"/>
                </a:solidFill>
                <a:latin typeface="Arial" panose="020B0604020202020204" pitchFamily="34" charset="0"/>
                <a:cs typeface="Arial" panose="020B0604020202020204" pitchFamily="34" charset="0"/>
              </a:rPr>
            </a:br>
            <a:endParaRPr lang="en-GB" sz="20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prstClr val="black"/>
                </a:solidFill>
                <a:latin typeface="Arial" panose="020B0604020202020204" pitchFamily="34" charset="0"/>
                <a:cs typeface="Arial" panose="020B0604020202020204" pitchFamily="34" charset="0"/>
              </a:rPr>
              <a:t>HEALTHY</a:t>
            </a:r>
            <a:r>
              <a:rPr lang="en-GB" sz="2000" dirty="0">
                <a:solidFill>
                  <a:prstClr val="black"/>
                </a:solidFill>
                <a:latin typeface="Arial" panose="020B0604020202020204" pitchFamily="34" charset="0"/>
                <a:cs typeface="Arial" panose="020B0604020202020204" pitchFamily="34" charset="0"/>
              </a:rPr>
              <a:t> – Having the highest attainable standards of physical and mental health, access to suitable healthcare, and support in learning to make healthy and safe choices</a:t>
            </a:r>
            <a:br>
              <a:rPr lang="en-GB" sz="2000" dirty="0">
                <a:solidFill>
                  <a:prstClr val="black"/>
                </a:solidFill>
                <a:latin typeface="Arial" panose="020B0604020202020204" pitchFamily="34" charset="0"/>
                <a:cs typeface="Arial" panose="020B0604020202020204" pitchFamily="34" charset="0"/>
              </a:rPr>
            </a:br>
            <a:endParaRPr lang="en-GB" sz="20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prstClr val="black"/>
                </a:solidFill>
                <a:latin typeface="Arial" panose="020B0604020202020204" pitchFamily="34" charset="0"/>
                <a:cs typeface="Arial" panose="020B0604020202020204" pitchFamily="34" charset="0"/>
              </a:rPr>
              <a:t>ACHIEVING</a:t>
            </a:r>
            <a:r>
              <a:rPr lang="en-GB" sz="2000" dirty="0">
                <a:solidFill>
                  <a:prstClr val="black"/>
                </a:solidFill>
                <a:latin typeface="Arial" panose="020B0604020202020204" pitchFamily="34" charset="0"/>
                <a:cs typeface="Arial" panose="020B0604020202020204" pitchFamily="34" charset="0"/>
              </a:rPr>
              <a:t> – Being supported and guided in learning and in the development of skills, confidence and self esteem, at home, in school and in the community</a:t>
            </a:r>
          </a:p>
          <a:p>
            <a:endParaRPr lang="en-GB" sz="20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prstClr val="black"/>
                </a:solidFill>
                <a:latin typeface="Arial" panose="020B0604020202020204" pitchFamily="34" charset="0"/>
                <a:cs typeface="Arial" panose="020B0604020202020204" pitchFamily="34" charset="0"/>
              </a:rPr>
              <a:t>NURTURED</a:t>
            </a:r>
            <a:r>
              <a:rPr lang="en-GB" sz="2000" dirty="0">
                <a:solidFill>
                  <a:prstClr val="black"/>
                </a:solidFill>
                <a:latin typeface="Arial" panose="020B0604020202020204" pitchFamily="34" charset="0"/>
                <a:cs typeface="Arial" panose="020B0604020202020204" pitchFamily="34" charset="0"/>
              </a:rPr>
              <a:t> – Having a nurturing place to live in a family setting, with additional help if needed, or, where this is not possible, in a suitable care setting</a:t>
            </a:r>
          </a:p>
        </p:txBody>
      </p:sp>
    </p:spTree>
    <p:extLst>
      <p:ext uri="{BB962C8B-B14F-4D97-AF65-F5344CB8AC3E}">
        <p14:creationId xmlns:p14="http://schemas.microsoft.com/office/powerpoint/2010/main" val="4094049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Box 7"/>
          <p:cNvSpPr txBox="1"/>
          <p:nvPr/>
        </p:nvSpPr>
        <p:spPr>
          <a:xfrm>
            <a:off x="734470" y="541797"/>
            <a:ext cx="7344816" cy="830997"/>
          </a:xfrm>
          <a:prstGeom prst="rect">
            <a:avLst/>
          </a:prstGeom>
          <a:noFill/>
        </p:spPr>
        <p:txBody>
          <a:bodyPr wrap="square" rtlCol="0">
            <a:spAutoFit/>
          </a:bodyPr>
          <a:lstStyle/>
          <a:p>
            <a:pPr algn="ctr"/>
            <a:r>
              <a:rPr lang="en-GB" sz="4800" b="1" dirty="0">
                <a:solidFill>
                  <a:prstClr val="white"/>
                </a:solidFill>
              </a:rPr>
              <a:t>Wellbeing Indicators</a:t>
            </a:r>
          </a:p>
        </p:txBody>
      </p:sp>
      <p:sp>
        <p:nvSpPr>
          <p:cNvPr id="10" name="TextBox 9"/>
          <p:cNvSpPr txBox="1"/>
          <p:nvPr/>
        </p:nvSpPr>
        <p:spPr>
          <a:xfrm>
            <a:off x="137927" y="1628800"/>
            <a:ext cx="8868145" cy="5078313"/>
          </a:xfrm>
          <a:prstGeom prst="rect">
            <a:avLst/>
          </a:prstGeom>
          <a:noFill/>
        </p:spPr>
        <p:txBody>
          <a:bodyPr wrap="square" rtlCol="0">
            <a:spAutoFit/>
          </a:bodyPr>
          <a:lstStyle/>
          <a:p>
            <a:pPr marL="285750" indent="-285750">
              <a:buFont typeface="Arial" panose="020B0604020202020204" pitchFamily="34" charset="0"/>
              <a:buChar char="•"/>
            </a:pPr>
            <a:endParaRPr lang="en-GB" sz="20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900" b="1" dirty="0">
                <a:solidFill>
                  <a:prstClr val="black"/>
                </a:solidFill>
                <a:latin typeface="Arial" panose="020B0604020202020204" pitchFamily="34" charset="0"/>
                <a:cs typeface="Arial" panose="020B0604020202020204" pitchFamily="34" charset="0"/>
              </a:rPr>
              <a:t>ACTIVE </a:t>
            </a:r>
            <a:r>
              <a:rPr lang="en-GB" sz="1900" dirty="0">
                <a:solidFill>
                  <a:prstClr val="black"/>
                </a:solidFill>
                <a:latin typeface="Arial" panose="020B0604020202020204" pitchFamily="34" charset="0"/>
                <a:cs typeface="Arial" panose="020B0604020202020204" pitchFamily="34" charset="0"/>
              </a:rPr>
              <a:t>– Having opportunities to take part in activities such as play, recreation and sport, which contribute to healthy growth and development, at home, in school and in the community.</a:t>
            </a:r>
            <a:br>
              <a:rPr lang="en-GB" sz="1900" dirty="0">
                <a:solidFill>
                  <a:prstClr val="black"/>
                </a:solidFill>
                <a:latin typeface="Arial" panose="020B0604020202020204" pitchFamily="34" charset="0"/>
                <a:cs typeface="Arial" panose="020B0604020202020204" pitchFamily="34" charset="0"/>
              </a:rPr>
            </a:br>
            <a:endParaRPr lang="en-GB" sz="19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900" b="1" dirty="0">
                <a:solidFill>
                  <a:prstClr val="black"/>
                </a:solidFill>
                <a:latin typeface="Arial" panose="020B0604020202020204" pitchFamily="34" charset="0"/>
                <a:cs typeface="Arial" panose="020B0604020202020204" pitchFamily="34" charset="0"/>
              </a:rPr>
              <a:t>RESPECTED</a:t>
            </a:r>
            <a:r>
              <a:rPr lang="en-GB" sz="1900" dirty="0">
                <a:solidFill>
                  <a:prstClr val="black"/>
                </a:solidFill>
                <a:latin typeface="Arial" panose="020B0604020202020204" pitchFamily="34" charset="0"/>
                <a:cs typeface="Arial" panose="020B0604020202020204" pitchFamily="34" charset="0"/>
              </a:rPr>
              <a:t> – Having the opportunity, along with carers, to be heard and involved decisions that affect them and are treated in a way that is reflective of their age and maturity</a:t>
            </a:r>
            <a:br>
              <a:rPr lang="en-GB" sz="1900" dirty="0">
                <a:solidFill>
                  <a:prstClr val="black"/>
                </a:solidFill>
                <a:latin typeface="Arial" panose="020B0604020202020204" pitchFamily="34" charset="0"/>
                <a:cs typeface="Arial" panose="020B0604020202020204" pitchFamily="34" charset="0"/>
              </a:rPr>
            </a:br>
            <a:endParaRPr lang="en-GB" sz="19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900" b="1" dirty="0">
                <a:solidFill>
                  <a:prstClr val="black"/>
                </a:solidFill>
                <a:latin typeface="Arial" panose="020B0604020202020204" pitchFamily="34" charset="0"/>
                <a:cs typeface="Arial" panose="020B0604020202020204" pitchFamily="34" charset="0"/>
              </a:rPr>
              <a:t>RESPONSIBLE</a:t>
            </a:r>
            <a:r>
              <a:rPr lang="en-GB" sz="1900" dirty="0">
                <a:solidFill>
                  <a:prstClr val="black"/>
                </a:solidFill>
                <a:latin typeface="Arial" panose="020B0604020202020204" pitchFamily="34" charset="0"/>
                <a:cs typeface="Arial" panose="020B0604020202020204" pitchFamily="34" charset="0"/>
              </a:rPr>
              <a:t> – Having opportunities and encouragement to play active and responsible roles at home, in school and in the community, and where necessary having appropriate guidance and supervision and being involved in decisions that affect them</a:t>
            </a:r>
            <a:br>
              <a:rPr lang="en-GB" sz="1900" dirty="0">
                <a:solidFill>
                  <a:prstClr val="black"/>
                </a:solidFill>
                <a:latin typeface="Arial" panose="020B0604020202020204" pitchFamily="34" charset="0"/>
                <a:cs typeface="Arial" panose="020B0604020202020204" pitchFamily="34" charset="0"/>
              </a:rPr>
            </a:br>
            <a:endParaRPr lang="en-GB" sz="19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900" b="1" dirty="0">
                <a:solidFill>
                  <a:prstClr val="black"/>
                </a:solidFill>
                <a:latin typeface="Arial" panose="020B0604020202020204" pitchFamily="34" charset="0"/>
                <a:cs typeface="Arial" panose="020B0604020202020204" pitchFamily="34" charset="0"/>
              </a:rPr>
              <a:t>INCLUDED</a:t>
            </a:r>
            <a:r>
              <a:rPr lang="en-GB" sz="1900" dirty="0">
                <a:solidFill>
                  <a:prstClr val="black"/>
                </a:solidFill>
                <a:latin typeface="Arial" panose="020B0604020202020204" pitchFamily="34" charset="0"/>
                <a:cs typeface="Arial" panose="020B0604020202020204" pitchFamily="34" charset="0"/>
              </a:rPr>
              <a:t> – Having help to overcome social, educational, physical and economic inequalities, and being accepted as part of the community in which they live and learn.</a:t>
            </a:r>
            <a:endParaRPr lang="en-GB" sz="1900" dirty="0">
              <a:solidFill>
                <a:prstClr val="black"/>
              </a:solidFill>
            </a:endParaRPr>
          </a:p>
        </p:txBody>
      </p:sp>
    </p:spTree>
    <p:extLst>
      <p:ext uri="{BB962C8B-B14F-4D97-AF65-F5344CB8AC3E}">
        <p14:creationId xmlns:p14="http://schemas.microsoft.com/office/powerpoint/2010/main" val="204261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57A302-0F9F-44CA-9615-A1308EB22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235" y="4293096"/>
            <a:ext cx="2128328" cy="2564904"/>
          </a:xfrm>
          <a:prstGeom prst="rect">
            <a:avLst/>
          </a:prstGeom>
        </p:spPr>
      </p:pic>
      <p:pic>
        <p:nvPicPr>
          <p:cNvPr id="6" name="Picture 5">
            <a:extLst>
              <a:ext uri="{FF2B5EF4-FFF2-40B4-BE49-F238E27FC236}">
                <a16:creationId xmlns:a16="http://schemas.microsoft.com/office/drawing/2014/main" id="{EE6A3ACF-CC5D-48BB-8685-0F2C8C2DDF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1948546"/>
            <a:ext cx="4788232" cy="4788232"/>
          </a:xfrm>
          <a:prstGeom prst="rect">
            <a:avLst/>
          </a:prstGeom>
        </p:spPr>
      </p:pic>
      <p:sp>
        <p:nvSpPr>
          <p:cNvPr id="9" name="Rectangle 8"/>
          <p:cNvSpPr/>
          <p:nvPr/>
        </p:nvSpPr>
        <p:spPr>
          <a:xfrm>
            <a:off x="0" y="0"/>
            <a:ext cx="9144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Box 7"/>
          <p:cNvSpPr txBox="1"/>
          <p:nvPr/>
        </p:nvSpPr>
        <p:spPr>
          <a:xfrm>
            <a:off x="734470" y="541797"/>
            <a:ext cx="7344816" cy="830997"/>
          </a:xfrm>
          <a:prstGeom prst="rect">
            <a:avLst/>
          </a:prstGeom>
          <a:noFill/>
        </p:spPr>
        <p:txBody>
          <a:bodyPr wrap="square" rtlCol="0">
            <a:spAutoFit/>
          </a:bodyPr>
          <a:lstStyle/>
          <a:p>
            <a:pPr algn="ctr"/>
            <a:r>
              <a:rPr lang="en-GB" sz="4800" b="1" dirty="0">
                <a:solidFill>
                  <a:prstClr val="white"/>
                </a:solidFill>
                <a:latin typeface="Arial" panose="020B0604020202020204" pitchFamily="34" charset="0"/>
                <a:cs typeface="Arial" panose="020B0604020202020204" pitchFamily="34" charset="0"/>
              </a:rPr>
              <a:t>Wellbeing Wheel</a:t>
            </a:r>
          </a:p>
        </p:txBody>
      </p:sp>
    </p:spTree>
    <p:extLst>
      <p:ext uri="{BB962C8B-B14F-4D97-AF65-F5344CB8AC3E}">
        <p14:creationId xmlns:p14="http://schemas.microsoft.com/office/powerpoint/2010/main" val="409404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0245BF-B0CF-4254-BC7D-5AF8239687A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99592" y="1556791"/>
            <a:ext cx="7476054" cy="5184577"/>
          </a:xfrm>
          <a:prstGeom prst="rect">
            <a:avLst/>
          </a:prstGeom>
        </p:spPr>
      </p:pic>
      <p:sp>
        <p:nvSpPr>
          <p:cNvPr id="9" name="Rectangle 8"/>
          <p:cNvSpPr/>
          <p:nvPr/>
        </p:nvSpPr>
        <p:spPr>
          <a:xfrm>
            <a:off x="0" y="6409"/>
            <a:ext cx="9144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Box 7"/>
          <p:cNvSpPr txBox="1"/>
          <p:nvPr/>
        </p:nvSpPr>
        <p:spPr>
          <a:xfrm>
            <a:off x="965211" y="476672"/>
            <a:ext cx="7344816" cy="1569660"/>
          </a:xfrm>
          <a:prstGeom prst="rect">
            <a:avLst/>
          </a:prstGeom>
          <a:noFill/>
        </p:spPr>
        <p:txBody>
          <a:bodyPr wrap="square" rtlCol="0">
            <a:spAutoFit/>
          </a:bodyPr>
          <a:lstStyle/>
          <a:p>
            <a:pPr algn="ctr"/>
            <a:r>
              <a:rPr lang="en-GB" sz="4800" b="1" dirty="0">
                <a:solidFill>
                  <a:prstClr val="white"/>
                </a:solidFill>
                <a:latin typeface="Arial" panose="020B0604020202020204" pitchFamily="34" charset="0"/>
                <a:cs typeface="Arial" panose="020B0604020202020204" pitchFamily="34" charset="0"/>
              </a:rPr>
              <a:t>National Practice Model</a:t>
            </a:r>
          </a:p>
          <a:p>
            <a:pPr algn="ctr"/>
            <a:endParaRPr lang="en-GB" sz="48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04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0A786F-84C6-4C5D-88CC-C471C6441A36}"/>
              </a:ext>
            </a:extLst>
          </p:cNvPr>
          <p:cNvPicPr/>
          <p:nvPr/>
        </p:nvPicPr>
        <p:blipFill>
          <a:blip r:embed="rId3">
            <a:extLst>
              <a:ext uri="{28A0092B-C50C-407E-A947-70E740481C1C}">
                <a14:useLocalDpi xmlns:a14="http://schemas.microsoft.com/office/drawing/2010/main" val="0"/>
              </a:ext>
            </a:extLst>
          </a:blip>
          <a:stretch>
            <a:fillRect/>
          </a:stretch>
        </p:blipFill>
        <p:spPr>
          <a:xfrm>
            <a:off x="835032" y="1268760"/>
            <a:ext cx="7473935" cy="5368574"/>
          </a:xfrm>
          <a:prstGeom prst="rect">
            <a:avLst/>
          </a:prstGeom>
        </p:spPr>
      </p:pic>
      <p:sp>
        <p:nvSpPr>
          <p:cNvPr id="9" name="Rectangle 8"/>
          <p:cNvSpPr/>
          <p:nvPr/>
        </p:nvSpPr>
        <p:spPr>
          <a:xfrm>
            <a:off x="0" y="0"/>
            <a:ext cx="9144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Box 7"/>
          <p:cNvSpPr txBox="1"/>
          <p:nvPr/>
        </p:nvSpPr>
        <p:spPr>
          <a:xfrm>
            <a:off x="734470" y="541797"/>
            <a:ext cx="7344816" cy="830997"/>
          </a:xfrm>
          <a:prstGeom prst="rect">
            <a:avLst/>
          </a:prstGeom>
          <a:noFill/>
        </p:spPr>
        <p:txBody>
          <a:bodyPr wrap="square" rtlCol="0">
            <a:spAutoFit/>
          </a:bodyPr>
          <a:lstStyle/>
          <a:p>
            <a:pPr algn="ctr"/>
            <a:r>
              <a:rPr lang="en-GB" sz="4800" b="1" dirty="0">
                <a:solidFill>
                  <a:prstClr val="white"/>
                </a:solidFill>
                <a:latin typeface="Arial" panose="020B0604020202020204" pitchFamily="34" charset="0"/>
                <a:cs typeface="Arial" panose="020B0604020202020204" pitchFamily="34" charset="0"/>
              </a:rPr>
              <a:t>My World Triangle</a:t>
            </a:r>
          </a:p>
        </p:txBody>
      </p:sp>
    </p:spTree>
    <p:extLst>
      <p:ext uri="{BB962C8B-B14F-4D97-AF65-F5344CB8AC3E}">
        <p14:creationId xmlns:p14="http://schemas.microsoft.com/office/powerpoint/2010/main" val="40940494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1957</TotalTime>
  <Words>267</Words>
  <Application>Microsoft Office PowerPoint</Application>
  <PresentationFormat>Diavoorstelling (4:3)</PresentationFormat>
  <Paragraphs>67</Paragraphs>
  <Slides>13</Slides>
  <Notes>11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Calibri</vt:lpstr>
      <vt:lpstr>1_Office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Sairah Tariq</dc:creator>
  <cp:lastModifiedBy>Venhovens T.J.P.M. (Theo)</cp:lastModifiedBy>
  <cp:revision>54</cp:revision>
  <dcterms:created xsi:type="dcterms:W3CDTF">2014-08-22T13:36:55Z</dcterms:created>
  <dcterms:modified xsi:type="dcterms:W3CDTF">2019-11-13T15:00:05Z</dcterms:modified>
</cp:coreProperties>
</file>