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2" r:id="rId5"/>
    <p:sldId id="264" r:id="rId6"/>
    <p:sldId id="268" r:id="rId7"/>
    <p:sldId id="269" r:id="rId8"/>
    <p:sldId id="270" r:id="rId9"/>
    <p:sldId id="271" r:id="rId10"/>
    <p:sldId id="272" r:id="rId11"/>
    <p:sldId id="267" r:id="rId12"/>
    <p:sldId id="274" r:id="rId13"/>
    <p:sldId id="260" r:id="rId14"/>
    <p:sldId id="276" r:id="rId15"/>
    <p:sldId id="27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hovens T.J.P.M. (Theo)" initials="VT(" lastIdx="8" clrIdx="0">
    <p:extLst>
      <p:ext uri="{19B8F6BF-5375-455C-9EA6-DF929625EA0E}">
        <p15:presenceInfo xmlns:p15="http://schemas.microsoft.com/office/powerpoint/2012/main" userId="S::132462@rotterdam.nl::1a9d5b9c-74d7-4b5c-a116-40f95221a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6" d="100"/>
          <a:sy n="76" d="100"/>
        </p:scale>
        <p:origin x="2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7DD2C-6622-4814-B939-F2E1C6A788E3}" type="datetimeFigureOut">
              <a:rPr lang="nl-NL" smtClean="0"/>
              <a:t>19-11-2019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E44C0-22CF-4FC7-9560-E2B57A7E7725}" type="slidenum">
              <a:rPr lang="nl-NL" smtClean="0"/>
              <a:t>‹nr.›</a:t>
            </a:fld>
            <a:endParaRPr lang="nl-NL"/>
          </a:p>
        </p:txBody>
      </p:sp>
    </p:spTree>
    <p:extLst>
      <p:ext uri="{BB962C8B-B14F-4D97-AF65-F5344CB8AC3E}">
        <p14:creationId xmlns:p14="http://schemas.microsoft.com/office/powerpoint/2010/main" val="318986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2" name="Rechthoek: afgeronde hoeken 11">
            <a:extLst>
              <a:ext uri="{FF2B5EF4-FFF2-40B4-BE49-F238E27FC236}">
                <a16:creationId xmlns:a16="http://schemas.microsoft.com/office/drawing/2014/main" id="{43D21CCE-E36F-4C4D-962A-02C8C273AB63}"/>
              </a:ext>
            </a:extLst>
          </p:cNvPr>
          <p:cNvSpPr/>
          <p:nvPr userDrawn="1"/>
        </p:nvSpPr>
        <p:spPr>
          <a:xfrm>
            <a:off x="442913" y="1395246"/>
            <a:ext cx="11306175" cy="3743031"/>
          </a:xfrm>
          <a:prstGeom prst="roundRect">
            <a:avLst>
              <a:gd name="adj" fmla="val 56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3030DF2-9C7B-4CA2-B7B2-C350ECB85B34}"/>
              </a:ext>
            </a:extLst>
          </p:cNvPr>
          <p:cNvSpPr>
            <a:spLocks noGrp="1"/>
          </p:cNvSpPr>
          <p:nvPr>
            <p:ph type="ctrTitle"/>
          </p:nvPr>
        </p:nvSpPr>
        <p:spPr>
          <a:xfrm>
            <a:off x="803275" y="1666339"/>
            <a:ext cx="10550525" cy="771771"/>
          </a:xfrm>
          <a:prstGeom prst="rect">
            <a:avLst/>
          </a:prstGeom>
          <a:noFill/>
        </p:spPr>
        <p:txBody>
          <a:bodyPr lIns="0" tIns="0" rIns="0" bIns="0" anchor="t" anchorCtr="0">
            <a:noAutofit/>
          </a:bodyPr>
          <a:lstStyle>
            <a:lvl1pPr algn="l">
              <a:defRPr sz="4000" b="1">
                <a:solidFill>
                  <a:schemeClr val="bg1"/>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D9C42AD8-9419-475C-8C3F-4486C429D3D8}"/>
              </a:ext>
            </a:extLst>
          </p:cNvPr>
          <p:cNvSpPr>
            <a:spLocks noGrp="1"/>
          </p:cNvSpPr>
          <p:nvPr>
            <p:ph type="subTitle" idx="1"/>
          </p:nvPr>
        </p:nvSpPr>
        <p:spPr>
          <a:xfrm>
            <a:off x="803275" y="2645725"/>
            <a:ext cx="10550523" cy="1512397"/>
          </a:xfrm>
        </p:spPr>
        <p:txBody>
          <a:bodyPr lIns="0" tIns="0" rIns="0" bIns="0">
            <a:no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72045C86-379A-485D-BA87-71F1E46E7C2E}"/>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5" name="Tijdelijke aanduiding voor voettekst 4">
            <a:extLst>
              <a:ext uri="{FF2B5EF4-FFF2-40B4-BE49-F238E27FC236}">
                <a16:creationId xmlns:a16="http://schemas.microsoft.com/office/drawing/2014/main" id="{9204556E-0F40-4C71-9201-9D212A6F1F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4F311F-FFA0-4E6A-ABE8-C06E97E9489B}"/>
              </a:ext>
            </a:extLst>
          </p:cNvPr>
          <p:cNvSpPr>
            <a:spLocks noGrp="1"/>
          </p:cNvSpPr>
          <p:nvPr>
            <p:ph type="sldNum" sz="quarter" idx="12"/>
          </p:nvPr>
        </p:nvSpPr>
        <p:spPr/>
        <p:txBody>
          <a:bodyPr/>
          <a:lstStyle/>
          <a:p>
            <a:fld id="{EA81F999-A960-4C1B-A8AB-C96F3B685325}" type="slidenum">
              <a:rPr lang="nl-NL" smtClean="0"/>
              <a:t>‹nr.›</a:t>
            </a:fld>
            <a:endParaRPr lang="nl-NL"/>
          </a:p>
        </p:txBody>
      </p:sp>
      <p:sp>
        <p:nvSpPr>
          <p:cNvPr id="15" name="Tijdelijke aanduiding voor tekst 14">
            <a:extLst>
              <a:ext uri="{FF2B5EF4-FFF2-40B4-BE49-F238E27FC236}">
                <a16:creationId xmlns:a16="http://schemas.microsoft.com/office/drawing/2014/main" id="{44888F16-1353-46C2-BD5C-0A85FD81072A}"/>
              </a:ext>
            </a:extLst>
          </p:cNvPr>
          <p:cNvSpPr>
            <a:spLocks noGrp="1"/>
          </p:cNvSpPr>
          <p:nvPr>
            <p:ph type="body" sz="quarter" idx="13" hasCustomPrompt="1"/>
          </p:nvPr>
        </p:nvSpPr>
        <p:spPr>
          <a:xfrm>
            <a:off x="803275" y="5462588"/>
            <a:ext cx="5857874" cy="450841"/>
          </a:xfrm>
        </p:spPr>
        <p:txBody>
          <a:bodyPr lIns="0" tIns="0" rIns="0" bIns="0">
            <a:noAutofit/>
          </a:bodyPr>
          <a:lstStyle>
            <a:lvl1pPr marL="0" indent="0">
              <a:lnSpc>
                <a:spcPct val="100000"/>
              </a:lnSpc>
              <a:spcBef>
                <a:spcPts val="0"/>
              </a:spcBef>
              <a:buNone/>
              <a:defRPr sz="1400" b="1"/>
            </a:lvl1pPr>
            <a:lvl2pPr marL="457200" indent="0">
              <a:buNone/>
              <a:defRPr sz="1200" b="1"/>
            </a:lvl2pPr>
            <a:lvl3pPr marL="914400" indent="0">
              <a:buNone/>
              <a:defRPr sz="1100" b="1"/>
            </a:lvl3pPr>
            <a:lvl4pPr marL="1371600" indent="0">
              <a:buNone/>
              <a:defRPr sz="1050" b="1"/>
            </a:lvl4pPr>
            <a:lvl5pPr marL="1828800" indent="0">
              <a:buNone/>
              <a:defRPr sz="1050" b="1"/>
            </a:lvl5pPr>
          </a:lstStyle>
          <a:p>
            <a:pPr lvl="0"/>
            <a:r>
              <a:rPr lang="nl-NL" dirty="0"/>
              <a:t>Naam</a:t>
            </a:r>
          </a:p>
          <a:p>
            <a:pPr lvl="0"/>
            <a:r>
              <a:rPr lang="nl-NL" dirty="0"/>
              <a:t>Naam</a:t>
            </a:r>
          </a:p>
        </p:txBody>
      </p:sp>
      <p:pic>
        <p:nvPicPr>
          <p:cNvPr id="16" name="Graphic 15">
            <a:extLst>
              <a:ext uri="{FF2B5EF4-FFF2-40B4-BE49-F238E27FC236}">
                <a16:creationId xmlns:a16="http://schemas.microsoft.com/office/drawing/2014/main" id="{F9376412-4DF4-4573-9B61-78FAD70000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48472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0411D896-9BFE-42BD-85DD-88F1F367B24D}"/>
              </a:ext>
            </a:extLst>
          </p:cNvPr>
          <p:cNvSpPr>
            <a:spLocks noGrp="1"/>
          </p:cNvSpPr>
          <p:nvPr>
            <p:ph type="pic" idx="1"/>
          </p:nvPr>
        </p:nvSpPr>
        <p:spPr>
          <a:xfrm>
            <a:off x="3449136" y="324541"/>
            <a:ext cx="8299952" cy="6020697"/>
          </a:xfrm>
          <a:prstGeom prst="roundRect">
            <a:avLst>
              <a:gd name="adj" fmla="val 3211"/>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 name="Tijdelijke aanduiding voor datum 4">
            <a:extLst>
              <a:ext uri="{FF2B5EF4-FFF2-40B4-BE49-F238E27FC236}">
                <a16:creationId xmlns:a16="http://schemas.microsoft.com/office/drawing/2014/main" id="{BB0D8C4A-DF06-42F1-BFBE-3D0E58E894B4}"/>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6" name="Tijdelijke aanduiding voor voettekst 5">
            <a:extLst>
              <a:ext uri="{FF2B5EF4-FFF2-40B4-BE49-F238E27FC236}">
                <a16:creationId xmlns:a16="http://schemas.microsoft.com/office/drawing/2014/main" id="{97FFBC9D-A868-4CDA-A619-24BC947BD8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9C2FF1-2D18-4A99-857D-629AD8CCD0B9}"/>
              </a:ext>
            </a:extLst>
          </p:cNvPr>
          <p:cNvSpPr>
            <a:spLocks noGrp="1"/>
          </p:cNvSpPr>
          <p:nvPr>
            <p:ph type="sldNum" sz="quarter" idx="12"/>
          </p:nvPr>
        </p:nvSpPr>
        <p:spPr/>
        <p:txBody>
          <a:bodyPr/>
          <a:lstStyle/>
          <a:p>
            <a:fld id="{EA81F999-A960-4C1B-A8AB-C96F3B685325}" type="slidenum">
              <a:rPr lang="nl-NL" smtClean="0"/>
              <a:t>‹nr.›</a:t>
            </a:fld>
            <a:endParaRPr lang="nl-NL"/>
          </a:p>
        </p:txBody>
      </p:sp>
      <p:sp>
        <p:nvSpPr>
          <p:cNvPr id="4" name="Tijdelijke aanduiding voor tekst 3">
            <a:extLst>
              <a:ext uri="{FF2B5EF4-FFF2-40B4-BE49-F238E27FC236}">
                <a16:creationId xmlns:a16="http://schemas.microsoft.com/office/drawing/2014/main" id="{66556C35-2365-4CB9-B34D-C1DD141566A2}"/>
              </a:ext>
            </a:extLst>
          </p:cNvPr>
          <p:cNvSpPr>
            <a:spLocks noGrp="1"/>
          </p:cNvSpPr>
          <p:nvPr>
            <p:ph type="body" sz="quarter" idx="13"/>
          </p:nvPr>
        </p:nvSpPr>
        <p:spPr>
          <a:xfrm>
            <a:off x="803275" y="4259263"/>
            <a:ext cx="2338389" cy="2085975"/>
          </a:xfrm>
        </p:spPr>
        <p:txBody>
          <a:bodyPr anchor="b" anchorCtr="0">
            <a:noAutofit/>
          </a:bodyPr>
          <a:lstStyle>
            <a:lvl1pPr marL="0" indent="0">
              <a:buNone/>
              <a:defRPr sz="1800"/>
            </a:lvl1pPr>
            <a:lvl2pPr marL="179388" indent="0">
              <a:buNone/>
              <a:defRPr/>
            </a:lvl2pPr>
          </a:lstStyle>
          <a:p>
            <a:pPr lvl="0"/>
            <a:r>
              <a:rPr lang="nl-NL"/>
              <a:t>Klikken om de tekststijl van het model te bewerken</a:t>
            </a:r>
          </a:p>
        </p:txBody>
      </p:sp>
      <p:pic>
        <p:nvPicPr>
          <p:cNvPr id="10" name="Graphic 9">
            <a:extLst>
              <a:ext uri="{FF2B5EF4-FFF2-40B4-BE49-F238E27FC236}">
                <a16:creationId xmlns:a16="http://schemas.microsoft.com/office/drawing/2014/main" id="{78897057-A285-4CF5-B9CA-F3ECA5BF5B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277051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588B972-F38B-46D1-9C6B-3DAF255BD9A6}"/>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3" name="Tijdelijke aanduiding voor voettekst 2">
            <a:extLst>
              <a:ext uri="{FF2B5EF4-FFF2-40B4-BE49-F238E27FC236}">
                <a16:creationId xmlns:a16="http://schemas.microsoft.com/office/drawing/2014/main" id="{40C4F6E3-60B0-4249-9899-2402D955A4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6F81210-57D0-4D14-A4AF-A495DDC96FA2}"/>
              </a:ext>
            </a:extLst>
          </p:cNvPr>
          <p:cNvSpPr>
            <a:spLocks noGrp="1"/>
          </p:cNvSpPr>
          <p:nvPr>
            <p:ph type="sldNum" sz="quarter" idx="12"/>
          </p:nvPr>
        </p:nvSpPr>
        <p:spPr/>
        <p:txBody>
          <a:bodyPr/>
          <a:lstStyle/>
          <a:p>
            <a:fld id="{EA81F999-A960-4C1B-A8AB-C96F3B685325}" type="slidenum">
              <a:rPr lang="nl-NL" smtClean="0"/>
              <a:t>‹nr.›</a:t>
            </a:fld>
            <a:endParaRPr lang="nl-NL"/>
          </a:p>
        </p:txBody>
      </p:sp>
      <p:pic>
        <p:nvPicPr>
          <p:cNvPr id="7" name="Graphic 6">
            <a:extLst>
              <a:ext uri="{FF2B5EF4-FFF2-40B4-BE49-F238E27FC236}">
                <a16:creationId xmlns:a16="http://schemas.microsoft.com/office/drawing/2014/main" id="{D7F43C83-34D7-4013-A3CA-7E93D266EC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207566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titeldia">
    <p:spTree>
      <p:nvGrpSpPr>
        <p:cNvPr id="1" name=""/>
        <p:cNvGrpSpPr/>
        <p:nvPr/>
      </p:nvGrpSpPr>
      <p:grpSpPr>
        <a:xfrm>
          <a:off x="0" y="0"/>
          <a:ext cx="0" cy="0"/>
          <a:chOff x="0" y="0"/>
          <a:chExt cx="0" cy="0"/>
        </a:xfrm>
      </p:grpSpPr>
      <p:sp>
        <p:nvSpPr>
          <p:cNvPr id="12" name="Rechthoek: afgeronde hoeken 11">
            <a:extLst>
              <a:ext uri="{FF2B5EF4-FFF2-40B4-BE49-F238E27FC236}">
                <a16:creationId xmlns:a16="http://schemas.microsoft.com/office/drawing/2014/main" id="{43D21CCE-E36F-4C4D-962A-02C8C273AB63}"/>
              </a:ext>
            </a:extLst>
          </p:cNvPr>
          <p:cNvSpPr/>
          <p:nvPr userDrawn="1"/>
        </p:nvSpPr>
        <p:spPr>
          <a:xfrm>
            <a:off x="442913" y="3429000"/>
            <a:ext cx="11306175" cy="2916238"/>
          </a:xfrm>
          <a:prstGeom prst="roundRect">
            <a:avLst>
              <a:gd name="adj" fmla="val 74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3030DF2-9C7B-4CA2-B7B2-C350ECB85B34}"/>
              </a:ext>
            </a:extLst>
          </p:cNvPr>
          <p:cNvSpPr>
            <a:spLocks noGrp="1"/>
          </p:cNvSpPr>
          <p:nvPr>
            <p:ph type="ctrTitle"/>
          </p:nvPr>
        </p:nvSpPr>
        <p:spPr>
          <a:xfrm>
            <a:off x="803275" y="3714331"/>
            <a:ext cx="10585450" cy="448224"/>
          </a:xfrm>
          <a:prstGeom prst="rect">
            <a:avLst/>
          </a:prstGeom>
          <a:noFill/>
        </p:spPr>
        <p:txBody>
          <a:bodyPr lIns="0" tIns="0" rIns="0" bIns="0" anchor="t" anchorCtr="0">
            <a:noAutofit/>
          </a:bodyPr>
          <a:lstStyle>
            <a:lvl1pPr algn="l">
              <a:defRPr sz="2000" b="1">
                <a:solidFill>
                  <a:schemeClr val="bg1"/>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D9C42AD8-9419-475C-8C3F-4486C429D3D8}"/>
              </a:ext>
            </a:extLst>
          </p:cNvPr>
          <p:cNvSpPr>
            <a:spLocks noGrp="1"/>
          </p:cNvSpPr>
          <p:nvPr>
            <p:ph type="subTitle" idx="1"/>
          </p:nvPr>
        </p:nvSpPr>
        <p:spPr>
          <a:xfrm>
            <a:off x="803275" y="4370170"/>
            <a:ext cx="10585450" cy="1512397"/>
          </a:xfrm>
        </p:spPr>
        <p:txBody>
          <a:bodyPr lIns="0" tIns="0" rIns="0" bIns="0">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72045C86-379A-485D-BA87-71F1E46E7C2E}"/>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5" name="Tijdelijke aanduiding voor voettekst 4">
            <a:extLst>
              <a:ext uri="{FF2B5EF4-FFF2-40B4-BE49-F238E27FC236}">
                <a16:creationId xmlns:a16="http://schemas.microsoft.com/office/drawing/2014/main" id="{9204556E-0F40-4C71-9201-9D212A6F1F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4F311F-FFA0-4E6A-ABE8-C06E97E9489B}"/>
              </a:ext>
            </a:extLst>
          </p:cNvPr>
          <p:cNvSpPr>
            <a:spLocks noGrp="1"/>
          </p:cNvSpPr>
          <p:nvPr>
            <p:ph type="sldNum" sz="quarter" idx="12"/>
          </p:nvPr>
        </p:nvSpPr>
        <p:spPr/>
        <p:txBody>
          <a:bodyPr/>
          <a:lstStyle/>
          <a:p>
            <a:fld id="{EA81F999-A960-4C1B-A8AB-C96F3B685325}" type="slidenum">
              <a:rPr lang="nl-NL" smtClean="0"/>
              <a:t>‹nr.›</a:t>
            </a:fld>
            <a:endParaRPr lang="nl-NL"/>
          </a:p>
        </p:txBody>
      </p:sp>
      <p:pic>
        <p:nvPicPr>
          <p:cNvPr id="11" name="Graphic 10">
            <a:extLst>
              <a:ext uri="{FF2B5EF4-FFF2-40B4-BE49-F238E27FC236}">
                <a16:creationId xmlns:a16="http://schemas.microsoft.com/office/drawing/2014/main" id="{123943DB-4667-4F5A-B543-5756D6D75F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55989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86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BB2A7-BE24-4B16-BE48-A248F2661EC9}"/>
              </a:ext>
            </a:extLst>
          </p:cNvPr>
          <p:cNvSpPr>
            <a:spLocks noGrp="1"/>
          </p:cNvSpPr>
          <p:nvPr>
            <p:ph type="title"/>
          </p:nvPr>
        </p:nvSpPr>
        <p:spPr/>
        <p:txBody>
          <a:bodyPr/>
          <a:lstStyle>
            <a:lvl1pPr algn="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703B2E8F-2694-47D8-A72B-091E5541B6BB}"/>
              </a:ext>
            </a:extLst>
          </p:cNvPr>
          <p:cNvSpPr>
            <a:spLocks noGrp="1"/>
          </p:cNvSpPr>
          <p:nvPr>
            <p:ph idx="1"/>
          </p:nvPr>
        </p:nvSpPr>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8AA6BF44-69C7-4D60-9993-93A2627F6A8B}"/>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5" name="Tijdelijke aanduiding voor voettekst 4">
            <a:extLst>
              <a:ext uri="{FF2B5EF4-FFF2-40B4-BE49-F238E27FC236}">
                <a16:creationId xmlns:a16="http://schemas.microsoft.com/office/drawing/2014/main" id="{CB2F3A13-91B3-4C37-BD17-728FB9ADAE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841C76-DEEE-4954-914F-4FA1EC637F3A}"/>
              </a:ext>
            </a:extLst>
          </p:cNvPr>
          <p:cNvSpPr>
            <a:spLocks noGrp="1"/>
          </p:cNvSpPr>
          <p:nvPr>
            <p:ph type="sldNum" sz="quarter" idx="12"/>
          </p:nvPr>
        </p:nvSpPr>
        <p:spPr/>
        <p:txBody>
          <a:bodyPr/>
          <a:lstStyle/>
          <a:p>
            <a:fld id="{EA81F999-A960-4C1B-A8AB-C96F3B685325}" type="slidenum">
              <a:rPr lang="nl-NL" smtClean="0"/>
              <a:t>‹nr.›</a:t>
            </a:fld>
            <a:endParaRPr lang="nl-NL"/>
          </a:p>
        </p:txBody>
      </p:sp>
    </p:spTree>
    <p:extLst>
      <p:ext uri="{BB962C8B-B14F-4D97-AF65-F5344CB8AC3E}">
        <p14:creationId xmlns:p14="http://schemas.microsoft.com/office/powerpoint/2010/main" val="118355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8DF41505-010F-427B-BC03-B6219BA7E541}"/>
              </a:ext>
            </a:extLst>
          </p:cNvPr>
          <p:cNvSpPr/>
          <p:nvPr userDrawn="1"/>
        </p:nvSpPr>
        <p:spPr>
          <a:xfrm>
            <a:off x="350599" y="2075167"/>
            <a:ext cx="11410259" cy="2487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23F587C-79FD-4E6E-B968-E63E1599661D}"/>
              </a:ext>
            </a:extLst>
          </p:cNvPr>
          <p:cNvSpPr>
            <a:spLocks noGrp="1"/>
          </p:cNvSpPr>
          <p:nvPr>
            <p:ph type="title"/>
          </p:nvPr>
        </p:nvSpPr>
        <p:spPr>
          <a:xfrm>
            <a:off x="431142" y="3269098"/>
            <a:ext cx="11304448" cy="1293377"/>
          </a:xfrm>
          <a:prstGeom prst="roundRect">
            <a:avLst>
              <a:gd name="adj" fmla="val 14836"/>
            </a:avLst>
          </a:prstGeom>
          <a:solidFill>
            <a:schemeClr val="tx2"/>
          </a:solidFill>
        </p:spPr>
        <p:txBody>
          <a:bodyPr lIns="288000" tIns="0" anchor="ctr" anchorCtr="0">
            <a:noAutofit/>
          </a:bodyPr>
          <a:lstStyle>
            <a:lvl1pPr>
              <a:defRPr sz="4400"/>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45E92872-7F93-4CB0-8DDB-44244174E8A2}"/>
              </a:ext>
            </a:extLst>
          </p:cNvPr>
          <p:cNvSpPr>
            <a:spLocks noGrp="1"/>
          </p:cNvSpPr>
          <p:nvPr>
            <p:ph type="body" idx="1"/>
          </p:nvPr>
        </p:nvSpPr>
        <p:spPr>
          <a:xfrm>
            <a:off x="803275" y="4796273"/>
            <a:ext cx="10585450" cy="1293377"/>
          </a:xfrm>
        </p:spPr>
        <p:txBody>
          <a:bodyPr>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2B88790-B1B1-4C82-A446-220004547879}"/>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5" name="Tijdelijke aanduiding voor voettekst 4">
            <a:extLst>
              <a:ext uri="{FF2B5EF4-FFF2-40B4-BE49-F238E27FC236}">
                <a16:creationId xmlns:a16="http://schemas.microsoft.com/office/drawing/2014/main" id="{B3889138-079F-4870-8C83-D5A07FB14B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9FBE4F-B544-4FE1-A96F-D83C6419C2BF}"/>
              </a:ext>
            </a:extLst>
          </p:cNvPr>
          <p:cNvSpPr>
            <a:spLocks noGrp="1"/>
          </p:cNvSpPr>
          <p:nvPr>
            <p:ph type="sldNum" sz="quarter" idx="12"/>
          </p:nvPr>
        </p:nvSpPr>
        <p:spPr/>
        <p:txBody>
          <a:bodyPr/>
          <a:lstStyle/>
          <a:p>
            <a:fld id="{EA81F999-A960-4C1B-A8AB-C96F3B685325}" type="slidenum">
              <a:rPr lang="nl-NL" smtClean="0"/>
              <a:t>‹nr.›</a:t>
            </a:fld>
            <a:endParaRPr lang="nl-NL"/>
          </a:p>
        </p:txBody>
      </p:sp>
      <p:pic>
        <p:nvPicPr>
          <p:cNvPr id="9" name="Graphic 8">
            <a:extLst>
              <a:ext uri="{FF2B5EF4-FFF2-40B4-BE49-F238E27FC236}">
                <a16:creationId xmlns:a16="http://schemas.microsoft.com/office/drawing/2014/main" id="{756F87FD-807C-4AE1-B28F-FB7A20AC6A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315605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CAC8A-4408-4F76-9A6A-A5A5C21CE4C3}"/>
              </a:ext>
            </a:extLst>
          </p:cNvPr>
          <p:cNvSpPr>
            <a:spLocks noGrp="1"/>
          </p:cNvSpPr>
          <p:nvPr>
            <p:ph type="title"/>
          </p:nvPr>
        </p:nvSpPr>
        <p:spPr/>
        <p:txBody>
          <a:bodyPr/>
          <a:lstStyle>
            <a:lvl1pPr algn="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AD71BC9-387C-4A63-B657-53D7460ACC48}"/>
              </a:ext>
            </a:extLst>
          </p:cNvPr>
          <p:cNvSpPr>
            <a:spLocks noGrp="1"/>
          </p:cNvSpPr>
          <p:nvPr>
            <p:ph sz="half" idx="1"/>
          </p:nvPr>
        </p:nvSpPr>
        <p:spPr>
          <a:xfrm>
            <a:off x="803275" y="2636838"/>
            <a:ext cx="5181600" cy="3556945"/>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867B172C-22AC-4532-A542-A480D41FF679}"/>
              </a:ext>
            </a:extLst>
          </p:cNvPr>
          <p:cNvSpPr>
            <a:spLocks noGrp="1"/>
          </p:cNvSpPr>
          <p:nvPr>
            <p:ph sz="half" idx="2"/>
          </p:nvPr>
        </p:nvSpPr>
        <p:spPr>
          <a:xfrm>
            <a:off x="6207125" y="2632101"/>
            <a:ext cx="5181600" cy="3556945"/>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44C0247F-8196-4EF6-A6A3-579D1EFC1F83}"/>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6" name="Tijdelijke aanduiding voor voettekst 5">
            <a:extLst>
              <a:ext uri="{FF2B5EF4-FFF2-40B4-BE49-F238E27FC236}">
                <a16:creationId xmlns:a16="http://schemas.microsoft.com/office/drawing/2014/main" id="{6ACCF74D-AF39-495B-8C62-CD31360EB5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A16378-0A16-40E2-B29E-A675EBB5C8AF}"/>
              </a:ext>
            </a:extLst>
          </p:cNvPr>
          <p:cNvSpPr>
            <a:spLocks noGrp="1"/>
          </p:cNvSpPr>
          <p:nvPr>
            <p:ph type="sldNum" sz="quarter" idx="12"/>
          </p:nvPr>
        </p:nvSpPr>
        <p:spPr/>
        <p:txBody>
          <a:bodyPr/>
          <a:lstStyle/>
          <a:p>
            <a:fld id="{EA81F999-A960-4C1B-A8AB-C96F3B685325}" type="slidenum">
              <a:rPr lang="nl-NL" smtClean="0"/>
              <a:t>‹nr.›</a:t>
            </a:fld>
            <a:endParaRPr lang="nl-NL"/>
          </a:p>
        </p:txBody>
      </p:sp>
    </p:spTree>
    <p:extLst>
      <p:ext uri="{BB962C8B-B14F-4D97-AF65-F5344CB8AC3E}">
        <p14:creationId xmlns:p14="http://schemas.microsoft.com/office/powerpoint/2010/main" val="89440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FCE9E-A173-443B-9E5A-E607365DE86A}"/>
              </a:ext>
            </a:extLst>
          </p:cNvPr>
          <p:cNvSpPr>
            <a:spLocks noGrp="1"/>
          </p:cNvSpPr>
          <p:nvPr>
            <p:ph type="title"/>
          </p:nvPr>
        </p:nvSpPr>
        <p:spPr>
          <a:xfrm>
            <a:off x="803275" y="1480089"/>
            <a:ext cx="10585450" cy="641022"/>
          </a:xfrm>
          <a:noFill/>
        </p:spPr>
        <p:txBody>
          <a:bodyPr/>
          <a:lstStyle>
            <a:lvl1pPr algn="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DABC5C6C-2767-47A4-A4CF-0F3A3FDDE538}"/>
              </a:ext>
            </a:extLst>
          </p:cNvPr>
          <p:cNvSpPr>
            <a:spLocks noGrp="1"/>
          </p:cNvSpPr>
          <p:nvPr>
            <p:ph type="body" idx="1"/>
          </p:nvPr>
        </p:nvSpPr>
        <p:spPr>
          <a:xfrm>
            <a:off x="803275" y="2636838"/>
            <a:ext cx="5157787" cy="823912"/>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9CD8856-CDA8-450E-A402-7EA20E401B26}"/>
              </a:ext>
            </a:extLst>
          </p:cNvPr>
          <p:cNvSpPr>
            <a:spLocks noGrp="1"/>
          </p:cNvSpPr>
          <p:nvPr>
            <p:ph sz="half" idx="2"/>
          </p:nvPr>
        </p:nvSpPr>
        <p:spPr>
          <a:xfrm>
            <a:off x="803275" y="3460750"/>
            <a:ext cx="5157787" cy="278844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3CA2DD4A-6F6A-4351-9FF9-31E581C8E991}"/>
              </a:ext>
            </a:extLst>
          </p:cNvPr>
          <p:cNvSpPr>
            <a:spLocks noGrp="1"/>
          </p:cNvSpPr>
          <p:nvPr>
            <p:ph type="body" sz="quarter" idx="3"/>
          </p:nvPr>
        </p:nvSpPr>
        <p:spPr>
          <a:xfrm>
            <a:off x="6205537" y="2636838"/>
            <a:ext cx="5183188" cy="823912"/>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C835280-22F1-4DF1-AD94-EAC08607B135}"/>
              </a:ext>
            </a:extLst>
          </p:cNvPr>
          <p:cNvSpPr>
            <a:spLocks noGrp="1"/>
          </p:cNvSpPr>
          <p:nvPr>
            <p:ph sz="quarter" idx="4"/>
          </p:nvPr>
        </p:nvSpPr>
        <p:spPr>
          <a:xfrm>
            <a:off x="6205537" y="3460750"/>
            <a:ext cx="5183188" cy="278844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FA607F26-14B3-4FEA-87C5-5341BC303FDE}"/>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8" name="Tijdelijke aanduiding voor voettekst 7">
            <a:extLst>
              <a:ext uri="{FF2B5EF4-FFF2-40B4-BE49-F238E27FC236}">
                <a16:creationId xmlns:a16="http://schemas.microsoft.com/office/drawing/2014/main" id="{BE32537D-11D3-485D-A303-E14C9744D0E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EE69C0E-B42D-44AA-A917-497D5A3BD04A}"/>
              </a:ext>
            </a:extLst>
          </p:cNvPr>
          <p:cNvSpPr>
            <a:spLocks noGrp="1"/>
          </p:cNvSpPr>
          <p:nvPr>
            <p:ph type="sldNum" sz="quarter" idx="12"/>
          </p:nvPr>
        </p:nvSpPr>
        <p:spPr/>
        <p:txBody>
          <a:bodyPr/>
          <a:lstStyle/>
          <a:p>
            <a:fld id="{EA81F999-A960-4C1B-A8AB-C96F3B685325}" type="slidenum">
              <a:rPr lang="nl-NL" smtClean="0"/>
              <a:t>‹nr.›</a:t>
            </a:fld>
            <a:endParaRPr lang="nl-NL"/>
          </a:p>
        </p:txBody>
      </p:sp>
    </p:spTree>
    <p:extLst>
      <p:ext uri="{BB962C8B-B14F-4D97-AF65-F5344CB8AC3E}">
        <p14:creationId xmlns:p14="http://schemas.microsoft.com/office/powerpoint/2010/main" val="407946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een afbeelding ">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0411D896-9BFE-42BD-85DD-88F1F367B24D}"/>
              </a:ext>
            </a:extLst>
          </p:cNvPr>
          <p:cNvSpPr>
            <a:spLocks noGrp="1"/>
          </p:cNvSpPr>
          <p:nvPr>
            <p:ph type="pic" idx="1"/>
          </p:nvPr>
        </p:nvSpPr>
        <p:spPr>
          <a:xfrm>
            <a:off x="442913" y="324541"/>
            <a:ext cx="11306175" cy="6020697"/>
          </a:xfrm>
          <a:prstGeom prst="roundRect">
            <a:avLst>
              <a:gd name="adj" fmla="val 3211"/>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 name="Tijdelijke aanduiding voor datum 4">
            <a:extLst>
              <a:ext uri="{FF2B5EF4-FFF2-40B4-BE49-F238E27FC236}">
                <a16:creationId xmlns:a16="http://schemas.microsoft.com/office/drawing/2014/main" id="{BB0D8C4A-DF06-42F1-BFBE-3D0E58E894B4}"/>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6" name="Tijdelijke aanduiding voor voettekst 5">
            <a:extLst>
              <a:ext uri="{FF2B5EF4-FFF2-40B4-BE49-F238E27FC236}">
                <a16:creationId xmlns:a16="http://schemas.microsoft.com/office/drawing/2014/main" id="{97FFBC9D-A868-4CDA-A619-24BC947BD8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9C2FF1-2D18-4A99-857D-629AD8CCD0B9}"/>
              </a:ext>
            </a:extLst>
          </p:cNvPr>
          <p:cNvSpPr>
            <a:spLocks noGrp="1"/>
          </p:cNvSpPr>
          <p:nvPr>
            <p:ph type="sldNum" sz="quarter" idx="12"/>
          </p:nvPr>
        </p:nvSpPr>
        <p:spPr/>
        <p:txBody>
          <a:bodyPr/>
          <a:lstStyle/>
          <a:p>
            <a:fld id="{EA81F999-A960-4C1B-A8AB-C96F3B685325}" type="slidenum">
              <a:rPr lang="nl-NL" smtClean="0"/>
              <a:t>‹nr.›</a:t>
            </a:fld>
            <a:endParaRPr lang="nl-NL"/>
          </a:p>
        </p:txBody>
      </p:sp>
    </p:spTree>
    <p:extLst>
      <p:ext uri="{BB962C8B-B14F-4D97-AF65-F5344CB8AC3E}">
        <p14:creationId xmlns:p14="http://schemas.microsoft.com/office/powerpoint/2010/main" val="67532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CC34B-146B-4A59-8873-4208FC2F3BC5}"/>
              </a:ext>
            </a:extLst>
          </p:cNvPr>
          <p:cNvSpPr>
            <a:spLocks noGrp="1"/>
          </p:cNvSpPr>
          <p:nvPr>
            <p:ph type="title"/>
          </p:nvPr>
        </p:nvSpPr>
        <p:spPr/>
        <p:txBody>
          <a:bodyPr/>
          <a:lstStyle>
            <a:lvl1pPr algn="l">
              <a:defRPr/>
            </a:lvl1pPr>
          </a:lstStyle>
          <a:p>
            <a:r>
              <a:rPr lang="nl-NL"/>
              <a:t>Klik om stijl te bewerken</a:t>
            </a:r>
            <a:endParaRPr lang="nl-NL" dirty="0"/>
          </a:p>
        </p:txBody>
      </p:sp>
      <p:sp>
        <p:nvSpPr>
          <p:cNvPr id="3" name="Tijdelijke aanduiding voor datum 2">
            <a:extLst>
              <a:ext uri="{FF2B5EF4-FFF2-40B4-BE49-F238E27FC236}">
                <a16:creationId xmlns:a16="http://schemas.microsoft.com/office/drawing/2014/main" id="{62001960-E5D0-478F-AF12-716CE33CE3BB}"/>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4" name="Tijdelijke aanduiding voor voettekst 3">
            <a:extLst>
              <a:ext uri="{FF2B5EF4-FFF2-40B4-BE49-F238E27FC236}">
                <a16:creationId xmlns:a16="http://schemas.microsoft.com/office/drawing/2014/main" id="{96601326-6CC0-43FC-A1C6-0394C10E32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FBDFEB4-A91A-4601-BC97-6A75752B0C6C}"/>
              </a:ext>
            </a:extLst>
          </p:cNvPr>
          <p:cNvSpPr>
            <a:spLocks noGrp="1"/>
          </p:cNvSpPr>
          <p:nvPr>
            <p:ph type="sldNum" sz="quarter" idx="12"/>
          </p:nvPr>
        </p:nvSpPr>
        <p:spPr/>
        <p:txBody>
          <a:bodyPr/>
          <a:lstStyle/>
          <a:p>
            <a:fld id="{EA81F999-A960-4C1B-A8AB-C96F3B685325}" type="slidenum">
              <a:rPr lang="nl-NL" smtClean="0"/>
              <a:t>‹nr.›</a:t>
            </a:fld>
            <a:endParaRPr lang="nl-NL"/>
          </a:p>
        </p:txBody>
      </p:sp>
    </p:spTree>
    <p:extLst>
      <p:ext uri="{BB962C8B-B14F-4D97-AF65-F5344CB8AC3E}">
        <p14:creationId xmlns:p14="http://schemas.microsoft.com/office/powerpoint/2010/main" val="3255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11" name="Rechthoek: afgeronde bovenhoeken 10">
            <a:extLst>
              <a:ext uri="{FF2B5EF4-FFF2-40B4-BE49-F238E27FC236}">
                <a16:creationId xmlns:a16="http://schemas.microsoft.com/office/drawing/2014/main" id="{4F695FF4-EB9C-46B8-ABD1-32D311CCC629}"/>
              </a:ext>
            </a:extLst>
          </p:cNvPr>
          <p:cNvSpPr/>
          <p:nvPr userDrawn="1"/>
        </p:nvSpPr>
        <p:spPr>
          <a:xfrm>
            <a:off x="442912" y="1392487"/>
            <a:ext cx="5469892" cy="818726"/>
          </a:xfrm>
          <a:prstGeom prst="round2SameRect">
            <a:avLst>
              <a:gd name="adj1" fmla="val 2419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afgeronde bovenhoeken 9">
            <a:extLst>
              <a:ext uri="{FF2B5EF4-FFF2-40B4-BE49-F238E27FC236}">
                <a16:creationId xmlns:a16="http://schemas.microsoft.com/office/drawing/2014/main" id="{95DC61AB-4074-47BA-9442-86935287F94B}"/>
              </a:ext>
            </a:extLst>
          </p:cNvPr>
          <p:cNvSpPr/>
          <p:nvPr userDrawn="1"/>
        </p:nvSpPr>
        <p:spPr>
          <a:xfrm>
            <a:off x="442913" y="2211213"/>
            <a:ext cx="5469892" cy="4134026"/>
          </a:xfrm>
          <a:prstGeom prst="round2SameRect">
            <a:avLst>
              <a:gd name="adj1" fmla="val 0"/>
              <a:gd name="adj2" fmla="val 5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EDB9659-13A9-4827-876D-D271AB8A872E}"/>
              </a:ext>
            </a:extLst>
          </p:cNvPr>
          <p:cNvSpPr>
            <a:spLocks noGrp="1"/>
          </p:cNvSpPr>
          <p:nvPr>
            <p:ph type="title"/>
          </p:nvPr>
        </p:nvSpPr>
        <p:spPr>
          <a:xfrm>
            <a:off x="803275" y="1413272"/>
            <a:ext cx="4877378" cy="777156"/>
          </a:xfrm>
          <a:noFill/>
        </p:spPr>
        <p:txBody>
          <a:bodyPr tIns="0" anchor="ctr" anchorCtr="0">
            <a:noAutofit/>
          </a:bodyPr>
          <a:lstStyle>
            <a:lvl1pPr algn="l">
              <a:defRPr sz="2400"/>
            </a:lvl1p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713C5DF5-1BBD-4834-890E-AAD31E96AAA8}"/>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5" name="Tijdelijke aanduiding voor voettekst 4">
            <a:extLst>
              <a:ext uri="{FF2B5EF4-FFF2-40B4-BE49-F238E27FC236}">
                <a16:creationId xmlns:a16="http://schemas.microsoft.com/office/drawing/2014/main" id="{6D48500D-3C0E-4604-8E28-5943CF3F4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1B126F-B05F-4F1A-ACB5-113C5AE44F64}"/>
              </a:ext>
            </a:extLst>
          </p:cNvPr>
          <p:cNvSpPr>
            <a:spLocks noGrp="1"/>
          </p:cNvSpPr>
          <p:nvPr>
            <p:ph type="sldNum" sz="quarter" idx="12"/>
          </p:nvPr>
        </p:nvSpPr>
        <p:spPr/>
        <p:txBody>
          <a:bodyPr/>
          <a:lstStyle/>
          <a:p>
            <a:fld id="{EA81F999-A960-4C1B-A8AB-C96F3B685325}" type="slidenum">
              <a:rPr lang="nl-NL" smtClean="0"/>
              <a:t>‹nr.›</a:t>
            </a:fld>
            <a:endParaRPr lang="nl-NL"/>
          </a:p>
        </p:txBody>
      </p:sp>
      <p:sp>
        <p:nvSpPr>
          <p:cNvPr id="8" name="Tijdelijke aanduiding voor afbeelding 7">
            <a:extLst>
              <a:ext uri="{FF2B5EF4-FFF2-40B4-BE49-F238E27FC236}">
                <a16:creationId xmlns:a16="http://schemas.microsoft.com/office/drawing/2014/main" id="{81308309-3A2A-4FD2-8792-7C1804DC9CA3}"/>
              </a:ext>
            </a:extLst>
          </p:cNvPr>
          <p:cNvSpPr>
            <a:spLocks noGrp="1"/>
          </p:cNvSpPr>
          <p:nvPr>
            <p:ph type="pic" sz="quarter" idx="13"/>
          </p:nvPr>
        </p:nvSpPr>
        <p:spPr>
          <a:xfrm>
            <a:off x="6273166" y="1393825"/>
            <a:ext cx="5475922" cy="4951413"/>
          </a:xfrm>
          <a:prstGeom prst="roundRect">
            <a:avLst>
              <a:gd name="adj" fmla="val 4420"/>
            </a:avLst>
          </a:prstGeom>
        </p:spPr>
        <p:txBody>
          <a:bodyPr/>
          <a:lstStyle/>
          <a:p>
            <a:r>
              <a:rPr lang="nl-NL"/>
              <a:t>Klik op het pictogram als u een afbeelding wilt toevoegen</a:t>
            </a:r>
            <a:endParaRPr lang="nl-NL" dirty="0"/>
          </a:p>
        </p:txBody>
      </p:sp>
      <p:sp>
        <p:nvSpPr>
          <p:cNvPr id="13" name="Tijdelijke aanduiding voor tekst 12">
            <a:extLst>
              <a:ext uri="{FF2B5EF4-FFF2-40B4-BE49-F238E27FC236}">
                <a16:creationId xmlns:a16="http://schemas.microsoft.com/office/drawing/2014/main" id="{76834EBE-7625-44E1-A4BC-7ED114571E9A}"/>
              </a:ext>
            </a:extLst>
          </p:cNvPr>
          <p:cNvSpPr>
            <a:spLocks noGrp="1"/>
          </p:cNvSpPr>
          <p:nvPr>
            <p:ph type="body" sz="quarter" idx="14"/>
          </p:nvPr>
        </p:nvSpPr>
        <p:spPr>
          <a:xfrm>
            <a:off x="803275" y="2636838"/>
            <a:ext cx="4876800" cy="36115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4" name="Graphic 13">
            <a:extLst>
              <a:ext uri="{FF2B5EF4-FFF2-40B4-BE49-F238E27FC236}">
                <a16:creationId xmlns:a16="http://schemas.microsoft.com/office/drawing/2014/main" id="{3FFB2544-0F6A-4D51-8547-F06D60C0A2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354797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2" name="Rechthoek: afgeronde hoeken 11">
            <a:extLst>
              <a:ext uri="{FF2B5EF4-FFF2-40B4-BE49-F238E27FC236}">
                <a16:creationId xmlns:a16="http://schemas.microsoft.com/office/drawing/2014/main" id="{43D21CCE-E36F-4C4D-962A-02C8C273AB63}"/>
              </a:ext>
            </a:extLst>
          </p:cNvPr>
          <p:cNvSpPr/>
          <p:nvPr userDrawn="1"/>
        </p:nvSpPr>
        <p:spPr>
          <a:xfrm>
            <a:off x="442913" y="1395246"/>
            <a:ext cx="11306175" cy="4949992"/>
          </a:xfrm>
          <a:prstGeom prst="roundRect">
            <a:avLst>
              <a:gd name="adj" fmla="val 37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3030DF2-9C7B-4CA2-B7B2-C350ECB85B34}"/>
              </a:ext>
            </a:extLst>
          </p:cNvPr>
          <p:cNvSpPr>
            <a:spLocks noGrp="1"/>
          </p:cNvSpPr>
          <p:nvPr>
            <p:ph type="ctrTitle" hasCustomPrompt="1"/>
          </p:nvPr>
        </p:nvSpPr>
        <p:spPr>
          <a:xfrm>
            <a:off x="1683679" y="2429565"/>
            <a:ext cx="8600008" cy="2495825"/>
          </a:xfrm>
          <a:prstGeom prst="rect">
            <a:avLst/>
          </a:prstGeom>
          <a:noFill/>
        </p:spPr>
        <p:txBody>
          <a:bodyPr lIns="0" tIns="0" rIns="0" bIns="0" anchor="ctr" anchorCtr="0">
            <a:noAutofit/>
          </a:bodyPr>
          <a:lstStyle>
            <a:lvl1pPr algn="ctr">
              <a:lnSpc>
                <a:spcPct val="125000"/>
              </a:lnSpc>
              <a:defRPr sz="4800" b="1">
                <a:solidFill>
                  <a:schemeClr val="bg1"/>
                </a:solidFill>
              </a:defRPr>
            </a:lvl1pPr>
          </a:lstStyle>
          <a:p>
            <a:r>
              <a:rPr lang="nl-NL" dirty="0"/>
              <a:t>‘Quote’</a:t>
            </a:r>
          </a:p>
        </p:txBody>
      </p:sp>
      <p:sp>
        <p:nvSpPr>
          <p:cNvPr id="4" name="Tijdelijke aanduiding voor datum 3">
            <a:extLst>
              <a:ext uri="{FF2B5EF4-FFF2-40B4-BE49-F238E27FC236}">
                <a16:creationId xmlns:a16="http://schemas.microsoft.com/office/drawing/2014/main" id="{72045C86-379A-485D-BA87-71F1E46E7C2E}"/>
              </a:ext>
            </a:extLst>
          </p:cNvPr>
          <p:cNvSpPr>
            <a:spLocks noGrp="1"/>
          </p:cNvSpPr>
          <p:nvPr>
            <p:ph type="dt" sz="half" idx="10"/>
          </p:nvPr>
        </p:nvSpPr>
        <p:spPr/>
        <p:txBody>
          <a:bodyPr/>
          <a:lstStyle/>
          <a:p>
            <a:fld id="{6EDBF5E3-6670-492B-AE2B-F4333E9EBF1F}" type="datetimeFigureOut">
              <a:rPr lang="nl-NL" smtClean="0"/>
              <a:t>19-11-2019</a:t>
            </a:fld>
            <a:endParaRPr lang="nl-NL"/>
          </a:p>
        </p:txBody>
      </p:sp>
      <p:sp>
        <p:nvSpPr>
          <p:cNvPr id="5" name="Tijdelijke aanduiding voor voettekst 4">
            <a:extLst>
              <a:ext uri="{FF2B5EF4-FFF2-40B4-BE49-F238E27FC236}">
                <a16:creationId xmlns:a16="http://schemas.microsoft.com/office/drawing/2014/main" id="{9204556E-0F40-4C71-9201-9D212A6F1F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4F311F-FFA0-4E6A-ABE8-C06E97E9489B}"/>
              </a:ext>
            </a:extLst>
          </p:cNvPr>
          <p:cNvSpPr>
            <a:spLocks noGrp="1"/>
          </p:cNvSpPr>
          <p:nvPr>
            <p:ph type="sldNum" sz="quarter" idx="12"/>
          </p:nvPr>
        </p:nvSpPr>
        <p:spPr/>
        <p:txBody>
          <a:bodyPr/>
          <a:lstStyle/>
          <a:p>
            <a:fld id="{EA81F999-A960-4C1B-A8AB-C96F3B685325}" type="slidenum">
              <a:rPr lang="nl-NL" smtClean="0"/>
              <a:t>‹nr.›</a:t>
            </a:fld>
            <a:endParaRPr lang="nl-NL"/>
          </a:p>
        </p:txBody>
      </p:sp>
      <p:pic>
        <p:nvPicPr>
          <p:cNvPr id="16" name="Graphic 15">
            <a:extLst>
              <a:ext uri="{FF2B5EF4-FFF2-40B4-BE49-F238E27FC236}">
                <a16:creationId xmlns:a16="http://schemas.microsoft.com/office/drawing/2014/main" id="{F9376412-4DF4-4573-9B61-78FAD70000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211634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hthoek: afgeronde bovenhoeken 11">
            <a:extLst>
              <a:ext uri="{FF2B5EF4-FFF2-40B4-BE49-F238E27FC236}">
                <a16:creationId xmlns:a16="http://schemas.microsoft.com/office/drawing/2014/main" id="{00ACB745-7162-43D9-96AE-65C79A73661F}"/>
              </a:ext>
            </a:extLst>
          </p:cNvPr>
          <p:cNvSpPr/>
          <p:nvPr userDrawn="1"/>
        </p:nvSpPr>
        <p:spPr>
          <a:xfrm>
            <a:off x="442912" y="1392487"/>
            <a:ext cx="11306176" cy="818726"/>
          </a:xfrm>
          <a:prstGeom prst="round2SameRect">
            <a:avLst>
              <a:gd name="adj1" fmla="val 2419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afgeronde bovenhoeken 10">
            <a:extLst>
              <a:ext uri="{FF2B5EF4-FFF2-40B4-BE49-F238E27FC236}">
                <a16:creationId xmlns:a16="http://schemas.microsoft.com/office/drawing/2014/main" id="{0126BC91-A431-4873-A556-4C49E5E12802}"/>
              </a:ext>
            </a:extLst>
          </p:cNvPr>
          <p:cNvSpPr/>
          <p:nvPr userDrawn="1"/>
        </p:nvSpPr>
        <p:spPr>
          <a:xfrm>
            <a:off x="442912" y="2211213"/>
            <a:ext cx="11300397" cy="4134026"/>
          </a:xfrm>
          <a:prstGeom prst="round2SameRect">
            <a:avLst>
              <a:gd name="adj1" fmla="val 0"/>
              <a:gd name="adj2" fmla="val 53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36AB78F2-26E6-4DCC-9771-196E39ADE9F8}"/>
              </a:ext>
            </a:extLst>
          </p:cNvPr>
          <p:cNvSpPr>
            <a:spLocks noGrp="1"/>
          </p:cNvSpPr>
          <p:nvPr>
            <p:ph type="title"/>
          </p:nvPr>
        </p:nvSpPr>
        <p:spPr>
          <a:xfrm>
            <a:off x="803275" y="1482939"/>
            <a:ext cx="10585450" cy="637822"/>
          </a:xfrm>
          <a:prstGeom prst="rect">
            <a:avLst/>
          </a:prstGeom>
          <a:noFill/>
        </p:spPr>
        <p:txBody>
          <a:bodyPr vert="horz" lIns="0" tIns="0" rIns="0" bIns="0" rtlCol="0" anchor="ctr"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01454D03-4071-4B0F-83C4-DD8F05161405}"/>
              </a:ext>
            </a:extLst>
          </p:cNvPr>
          <p:cNvSpPr>
            <a:spLocks noGrp="1"/>
          </p:cNvSpPr>
          <p:nvPr>
            <p:ph type="body" idx="1"/>
          </p:nvPr>
        </p:nvSpPr>
        <p:spPr>
          <a:xfrm>
            <a:off x="803275" y="2636838"/>
            <a:ext cx="10585450" cy="3540124"/>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745A948-035D-4876-97C5-8D115DF7DED7}"/>
              </a:ext>
            </a:extLst>
          </p:cNvPr>
          <p:cNvSpPr>
            <a:spLocks noGrp="1"/>
          </p:cNvSpPr>
          <p:nvPr>
            <p:ph type="dt" sz="half" idx="2"/>
          </p:nvPr>
        </p:nvSpPr>
        <p:spPr>
          <a:xfrm>
            <a:off x="838200" y="6398128"/>
            <a:ext cx="2743200" cy="365125"/>
          </a:xfrm>
          <a:prstGeom prst="rect">
            <a:avLst/>
          </a:prstGeom>
        </p:spPr>
        <p:txBody>
          <a:bodyPr vert="horz" lIns="0" tIns="0" rIns="0" bIns="0" rtlCol="0" anchor="ctr"/>
          <a:lstStyle>
            <a:lvl1pPr algn="l">
              <a:defRPr sz="1600" b="1">
                <a:solidFill>
                  <a:schemeClr val="tx1"/>
                </a:solidFill>
              </a:defRPr>
            </a:lvl1pPr>
          </a:lstStyle>
          <a:p>
            <a:fld id="{6EDBF5E3-6670-492B-AE2B-F4333E9EBF1F}" type="datetimeFigureOut">
              <a:rPr lang="nl-NL" smtClean="0"/>
              <a:pPr/>
              <a:t>19-11-2019</a:t>
            </a:fld>
            <a:endParaRPr lang="nl-NL"/>
          </a:p>
        </p:txBody>
      </p:sp>
      <p:sp>
        <p:nvSpPr>
          <p:cNvPr id="5" name="Tijdelijke aanduiding voor voettekst 4">
            <a:extLst>
              <a:ext uri="{FF2B5EF4-FFF2-40B4-BE49-F238E27FC236}">
                <a16:creationId xmlns:a16="http://schemas.microsoft.com/office/drawing/2014/main" id="{30FBFE15-29D2-43B0-81F8-4E4EA0F458FB}"/>
              </a:ext>
            </a:extLst>
          </p:cNvPr>
          <p:cNvSpPr>
            <a:spLocks noGrp="1"/>
          </p:cNvSpPr>
          <p:nvPr>
            <p:ph type="ftr" sz="quarter" idx="3"/>
          </p:nvPr>
        </p:nvSpPr>
        <p:spPr>
          <a:xfrm>
            <a:off x="4038600" y="6398128"/>
            <a:ext cx="4114800" cy="365125"/>
          </a:xfrm>
          <a:prstGeom prst="rect">
            <a:avLst/>
          </a:prstGeom>
        </p:spPr>
        <p:txBody>
          <a:bodyPr vert="horz" lIns="0" tIns="0" rIns="0" bIns="0" rtlCol="0" anchor="ctr"/>
          <a:lstStyle>
            <a:lvl1pPr algn="ctr">
              <a:defRPr sz="1600" b="1">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68DE238-E5E3-42C7-B708-9A2CA9676BE4}"/>
              </a:ext>
            </a:extLst>
          </p:cNvPr>
          <p:cNvSpPr>
            <a:spLocks noGrp="1"/>
          </p:cNvSpPr>
          <p:nvPr>
            <p:ph type="sldNum" sz="quarter" idx="4"/>
          </p:nvPr>
        </p:nvSpPr>
        <p:spPr>
          <a:xfrm>
            <a:off x="8559538" y="6398128"/>
            <a:ext cx="2960970" cy="365125"/>
          </a:xfrm>
          <a:prstGeom prst="rect">
            <a:avLst/>
          </a:prstGeom>
        </p:spPr>
        <p:txBody>
          <a:bodyPr vert="horz" lIns="0" tIns="0" rIns="0" bIns="0" rtlCol="0" anchor="ctr"/>
          <a:lstStyle>
            <a:lvl1pPr algn="r">
              <a:defRPr sz="1600" b="1">
                <a:solidFill>
                  <a:schemeClr val="tx1"/>
                </a:solidFill>
              </a:defRPr>
            </a:lvl1pPr>
          </a:lstStyle>
          <a:p>
            <a:fld id="{EA81F999-A960-4C1B-A8AB-C96F3B685325}" type="slidenum">
              <a:rPr lang="nl-NL" smtClean="0"/>
              <a:pPr/>
              <a:t>‹nr.›</a:t>
            </a:fld>
            <a:endParaRPr lang="nl-NL" dirty="0"/>
          </a:p>
        </p:txBody>
      </p:sp>
      <p:pic>
        <p:nvPicPr>
          <p:cNvPr id="10" name="Graphic 9">
            <a:extLst>
              <a:ext uri="{FF2B5EF4-FFF2-40B4-BE49-F238E27FC236}">
                <a16:creationId xmlns:a16="http://schemas.microsoft.com/office/drawing/2014/main" id="{19095078-E3D4-4823-AFCB-C2B3EE5BF20D}"/>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4215" y="320139"/>
            <a:ext cx="2302669" cy="818727"/>
          </a:xfrm>
          <a:prstGeom prst="rect">
            <a:avLst/>
          </a:prstGeom>
        </p:spPr>
      </p:pic>
    </p:spTree>
    <p:extLst>
      <p:ext uri="{BB962C8B-B14F-4D97-AF65-F5344CB8AC3E}">
        <p14:creationId xmlns:p14="http://schemas.microsoft.com/office/powerpoint/2010/main" val="4046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 id="2147483658" r:id="rId8"/>
    <p:sldLayoutId id="2147483662" r:id="rId9"/>
    <p:sldLayoutId id="2147483661" r:id="rId10"/>
    <p:sldLayoutId id="2147483655" r:id="rId11"/>
    <p:sldLayoutId id="2147483660" r:id="rId12"/>
    <p:sldLayoutId id="2147483659" r:id="rId13"/>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9388" indent="-1793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539750"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715963" indent="-1762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895350" indent="-179388"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61" userDrawn="1">
          <p15:clr>
            <a:srgbClr val="F26B43"/>
          </p15:clr>
        </p15:guide>
        <p15:guide id="2" pos="506" userDrawn="1">
          <p15:clr>
            <a:srgbClr val="F26B43"/>
          </p15:clr>
        </p15:guide>
        <p15:guide id="3" pos="279" userDrawn="1">
          <p15:clr>
            <a:srgbClr val="F26B43"/>
          </p15:clr>
        </p15:guide>
        <p15:guide id="4" pos="7401" userDrawn="1">
          <p15:clr>
            <a:srgbClr val="F26B43"/>
          </p15:clr>
        </p15:guide>
        <p15:guide id="5" pos="7174" userDrawn="1">
          <p15:clr>
            <a:srgbClr val="F26B43"/>
          </p15:clr>
        </p15:guide>
        <p15:guide id="6" orient="horz" pos="3997" userDrawn="1">
          <p15:clr>
            <a:srgbClr val="F26B43"/>
          </p15:clr>
        </p15:guide>
        <p15:guide id="7" orient="horz" pos="8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1793F08-BAEE-49AC-AD7C-71C586AD191F}"/>
              </a:ext>
            </a:extLst>
          </p:cNvPr>
          <p:cNvSpPr>
            <a:spLocks noGrp="1"/>
          </p:cNvSpPr>
          <p:nvPr>
            <p:ph type="ctrTitle"/>
          </p:nvPr>
        </p:nvSpPr>
        <p:spPr/>
        <p:txBody>
          <a:bodyPr/>
          <a:lstStyle/>
          <a:p>
            <a:r>
              <a:rPr lang="nl-NL" dirty="0"/>
              <a:t>Een nauwe samenwerking tussen een </a:t>
            </a:r>
            <a:r>
              <a:rPr lang="nl-NL" dirty="0" err="1"/>
              <a:t>JeugdzorgPlusinstelling</a:t>
            </a:r>
            <a:r>
              <a:rPr lang="nl-NL" dirty="0"/>
              <a:t> en FACT-teams</a:t>
            </a:r>
          </a:p>
        </p:txBody>
      </p:sp>
      <p:sp>
        <p:nvSpPr>
          <p:cNvPr id="11" name="Ondertitel 10">
            <a:extLst>
              <a:ext uri="{FF2B5EF4-FFF2-40B4-BE49-F238E27FC236}">
                <a16:creationId xmlns:a16="http://schemas.microsoft.com/office/drawing/2014/main" id="{759A9A38-7002-4EAD-B6BC-A0BC2DB9A8D6}"/>
              </a:ext>
            </a:extLst>
          </p:cNvPr>
          <p:cNvSpPr>
            <a:spLocks noGrp="1"/>
          </p:cNvSpPr>
          <p:nvPr>
            <p:ph type="subTitle" idx="1"/>
          </p:nvPr>
        </p:nvSpPr>
        <p:spPr>
          <a:xfrm>
            <a:off x="803275" y="3029773"/>
            <a:ext cx="10550523" cy="1512397"/>
          </a:xfrm>
        </p:spPr>
        <p:txBody>
          <a:bodyPr/>
          <a:lstStyle/>
          <a:p>
            <a:r>
              <a:rPr lang="nl-NL" dirty="0"/>
              <a:t>Ervaringen van professionals</a:t>
            </a:r>
          </a:p>
          <a:p>
            <a:endParaRPr lang="nl-NL" dirty="0"/>
          </a:p>
          <a:p>
            <a:r>
              <a:rPr lang="nl-NL" dirty="0"/>
              <a:t>Kennisatelier ST-RAW 21 november 2019</a:t>
            </a:r>
          </a:p>
        </p:txBody>
      </p:sp>
      <p:sp>
        <p:nvSpPr>
          <p:cNvPr id="12" name="Tijdelijke aanduiding voor tekst 11">
            <a:extLst>
              <a:ext uri="{FF2B5EF4-FFF2-40B4-BE49-F238E27FC236}">
                <a16:creationId xmlns:a16="http://schemas.microsoft.com/office/drawing/2014/main" id="{20362E88-478D-4F7A-8A4C-C1A4F9CA633B}"/>
              </a:ext>
            </a:extLst>
          </p:cNvPr>
          <p:cNvSpPr>
            <a:spLocks noGrp="1"/>
          </p:cNvSpPr>
          <p:nvPr>
            <p:ph type="body" sz="quarter" idx="13"/>
          </p:nvPr>
        </p:nvSpPr>
        <p:spPr>
          <a:xfrm>
            <a:off x="803274" y="5462588"/>
            <a:ext cx="6283325" cy="450841"/>
          </a:xfrm>
        </p:spPr>
        <p:txBody>
          <a:bodyPr/>
          <a:lstStyle/>
          <a:p>
            <a:r>
              <a:rPr lang="nl-NL" sz="1800" dirty="0"/>
              <a:t>Dr. Barbara van Straaten, senior onderzoeker, Onderzoeksinstituut IVO </a:t>
            </a:r>
          </a:p>
        </p:txBody>
      </p:sp>
      <p:pic>
        <p:nvPicPr>
          <p:cNvPr id="3" name="Afbeelding 2">
            <a:extLst>
              <a:ext uri="{FF2B5EF4-FFF2-40B4-BE49-F238E27FC236}">
                <a16:creationId xmlns:a16="http://schemas.microsoft.com/office/drawing/2014/main" id="{52A5878F-65CC-4A21-A610-ACA621B19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435" y="5308678"/>
            <a:ext cx="1275363" cy="1450361"/>
          </a:xfrm>
          <a:prstGeom prst="rect">
            <a:avLst/>
          </a:prstGeom>
        </p:spPr>
      </p:pic>
    </p:spTree>
    <p:extLst>
      <p:ext uri="{BB962C8B-B14F-4D97-AF65-F5344CB8AC3E}">
        <p14:creationId xmlns:p14="http://schemas.microsoft.com/office/powerpoint/2010/main" val="369268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66128-A8EA-4FE8-9231-7575D950EDEC}"/>
              </a:ext>
            </a:extLst>
          </p:cNvPr>
          <p:cNvSpPr>
            <a:spLocks noGrp="1"/>
          </p:cNvSpPr>
          <p:nvPr>
            <p:ph type="title"/>
          </p:nvPr>
        </p:nvSpPr>
        <p:spPr>
          <a:xfrm>
            <a:off x="978409" y="1482939"/>
            <a:ext cx="10410316" cy="637822"/>
          </a:xfrm>
        </p:spPr>
        <p:txBody>
          <a:bodyPr/>
          <a:lstStyle/>
          <a:p>
            <a:br>
              <a:rPr lang="nl-NL" dirty="0"/>
            </a:br>
            <a:r>
              <a:rPr lang="nl-NL" dirty="0"/>
              <a:t>Andere positieve effecten</a:t>
            </a:r>
            <a:br>
              <a:rPr lang="nl-NL" sz="3600" dirty="0">
                <a:solidFill>
                  <a:srgbClr val="000000"/>
                </a:solidFill>
                <a:latin typeface="Arial" panose="020B0604020202020204" pitchFamily="34" charset="0"/>
              </a:rPr>
            </a:br>
            <a:endParaRPr lang="nl-NL" dirty="0"/>
          </a:p>
        </p:txBody>
      </p:sp>
      <p:sp>
        <p:nvSpPr>
          <p:cNvPr id="3" name="Rechthoek 2">
            <a:extLst>
              <a:ext uri="{FF2B5EF4-FFF2-40B4-BE49-F238E27FC236}">
                <a16:creationId xmlns:a16="http://schemas.microsoft.com/office/drawing/2014/main" id="{3D5BD0B2-EF36-439D-965E-0BA2DE013748}"/>
              </a:ext>
            </a:extLst>
          </p:cNvPr>
          <p:cNvSpPr/>
          <p:nvPr/>
        </p:nvSpPr>
        <p:spPr>
          <a:xfrm>
            <a:off x="1124712" y="2399955"/>
            <a:ext cx="9326880" cy="1569660"/>
          </a:xfrm>
          <a:prstGeom prst="rect">
            <a:avLst/>
          </a:prstGeom>
        </p:spPr>
        <p:txBody>
          <a:bodyPr wrap="square">
            <a:spAutoFit/>
          </a:bodyPr>
          <a:lstStyle/>
          <a:p>
            <a:endParaRPr lang="nl-NL" dirty="0"/>
          </a:p>
          <a:p>
            <a:pPr marL="285750" indent="-285750">
              <a:buFont typeface="Arial" panose="020B0604020202020204" pitchFamily="34" charset="0"/>
              <a:buChar char="•"/>
            </a:pPr>
            <a:r>
              <a:rPr lang="nl-NL" sz="2000" dirty="0"/>
              <a:t>Uitwisselen expertise: kennis over LVB in FACT-team</a:t>
            </a:r>
          </a:p>
          <a:p>
            <a:pPr marL="285750" indent="-285750">
              <a:buFont typeface="Arial" panose="020B0604020202020204" pitchFamily="34" charset="0"/>
              <a:buChar char="•"/>
            </a:pPr>
            <a:r>
              <a:rPr lang="nl-NL" sz="2000" dirty="0">
                <a:solidFill>
                  <a:srgbClr val="000000"/>
                </a:solidFill>
                <a:latin typeface="Arial" panose="020B0604020202020204" pitchFamily="34" charset="0"/>
              </a:rPr>
              <a:t>Enthousiasme over FACT werkwijze</a:t>
            </a:r>
          </a:p>
          <a:p>
            <a:pPr marL="285750" indent="-285750">
              <a:buFont typeface="Arial" panose="020B0604020202020204" pitchFamily="34" charset="0"/>
              <a:buChar char="•"/>
            </a:pPr>
            <a:r>
              <a:rPr lang="nl-NL" sz="2000" dirty="0">
                <a:solidFill>
                  <a:srgbClr val="000000"/>
                </a:solidFill>
                <a:latin typeface="Arial" panose="020B0604020202020204" pitchFamily="34" charset="0"/>
              </a:rPr>
              <a:t>Betere afstemming, korte lijntjes, warme overdracht</a:t>
            </a:r>
          </a:p>
          <a:p>
            <a:endParaRPr lang="nl-NL" dirty="0">
              <a:solidFill>
                <a:srgbClr val="000000"/>
              </a:solidFill>
              <a:latin typeface="Arial" panose="020B0604020202020204" pitchFamily="34" charset="0"/>
            </a:endParaRPr>
          </a:p>
        </p:txBody>
      </p:sp>
      <p:pic>
        <p:nvPicPr>
          <p:cNvPr id="4098" name="Picture 2" descr="Afbeeldingsresultaat voor warme overdracht">
            <a:extLst>
              <a:ext uri="{FF2B5EF4-FFF2-40B4-BE49-F238E27FC236}">
                <a16:creationId xmlns:a16="http://schemas.microsoft.com/office/drawing/2014/main" id="{D5192351-227B-4462-8532-1676B2D03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601" y="3813585"/>
            <a:ext cx="2458593" cy="261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76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420F72E-9318-4621-9CAD-06C475D1770A}"/>
              </a:ext>
            </a:extLst>
          </p:cNvPr>
          <p:cNvSpPr>
            <a:spLocks noGrp="1"/>
          </p:cNvSpPr>
          <p:nvPr>
            <p:ph type="ctrTitle"/>
          </p:nvPr>
        </p:nvSpPr>
        <p:spPr>
          <a:xfrm>
            <a:off x="1341711" y="2429565"/>
            <a:ext cx="9508577" cy="2495825"/>
          </a:xfrm>
        </p:spPr>
        <p:txBody>
          <a:bodyPr/>
          <a:lstStyle/>
          <a:p>
            <a:br>
              <a:rPr lang="nl-NL" dirty="0"/>
            </a:br>
            <a:r>
              <a:rPr lang="nl-NL" dirty="0"/>
              <a:t>'Tussen droom en daad staan wetten in de weg, en praktische bezwaren.’ </a:t>
            </a:r>
            <a:br>
              <a:rPr lang="nl-NL" dirty="0"/>
            </a:br>
            <a:r>
              <a:rPr lang="nl-NL" sz="2000" dirty="0"/>
              <a:t>(Willem Elsschot)</a:t>
            </a:r>
            <a:br>
              <a:rPr lang="nl-NL" dirty="0"/>
            </a:br>
            <a:endParaRPr lang="nl-NL" dirty="0"/>
          </a:p>
        </p:txBody>
      </p:sp>
    </p:spTree>
    <p:extLst>
      <p:ext uri="{BB962C8B-B14F-4D97-AF65-F5344CB8AC3E}">
        <p14:creationId xmlns:p14="http://schemas.microsoft.com/office/powerpoint/2010/main" val="346876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A2AF5-54CC-4B08-9468-A11C4F22160A}"/>
              </a:ext>
            </a:extLst>
          </p:cNvPr>
          <p:cNvSpPr>
            <a:spLocks noGrp="1"/>
          </p:cNvSpPr>
          <p:nvPr>
            <p:ph type="title"/>
          </p:nvPr>
        </p:nvSpPr>
        <p:spPr/>
        <p:txBody>
          <a:bodyPr/>
          <a:lstStyle/>
          <a:p>
            <a:r>
              <a:rPr lang="nl-NL" dirty="0"/>
              <a:t>Wat staat er in de weg?</a:t>
            </a:r>
          </a:p>
        </p:txBody>
      </p:sp>
      <p:sp>
        <p:nvSpPr>
          <p:cNvPr id="3" name="Tekstvak 2">
            <a:extLst>
              <a:ext uri="{FF2B5EF4-FFF2-40B4-BE49-F238E27FC236}">
                <a16:creationId xmlns:a16="http://schemas.microsoft.com/office/drawing/2014/main" id="{FA76538A-B8B4-43F5-8854-46A1E7C00496}"/>
              </a:ext>
            </a:extLst>
          </p:cNvPr>
          <p:cNvSpPr txBox="1"/>
          <p:nvPr/>
        </p:nvSpPr>
        <p:spPr>
          <a:xfrm>
            <a:off x="1133856" y="2706624"/>
            <a:ext cx="9802368" cy="3847207"/>
          </a:xfrm>
          <a:prstGeom prst="rect">
            <a:avLst/>
          </a:prstGeom>
          <a:noFill/>
        </p:spPr>
        <p:txBody>
          <a:bodyPr wrap="square" rtlCol="0">
            <a:spAutoFit/>
          </a:bodyPr>
          <a:lstStyle/>
          <a:p>
            <a:pPr marL="285750" indent="-285750">
              <a:buFont typeface="Arial" panose="020B0604020202020204" pitchFamily="34" charset="0"/>
              <a:buChar char="•"/>
            </a:pPr>
            <a:r>
              <a:rPr lang="nl-NL" sz="2000" dirty="0"/>
              <a:t>prille en kwetsbare fase</a:t>
            </a:r>
          </a:p>
          <a:p>
            <a:pPr marL="285750" indent="-285750">
              <a:buFont typeface="Arial" panose="020B0604020202020204" pitchFamily="34" charset="0"/>
              <a:buChar char="•"/>
            </a:pPr>
            <a:r>
              <a:rPr lang="nl-NL" sz="2000" dirty="0"/>
              <a:t>hoge werkdruk: vormgeven van de samenwerking tijd en geld</a:t>
            </a:r>
          </a:p>
          <a:p>
            <a:pPr marL="285750" indent="-285750">
              <a:buFont typeface="Arial" panose="020B0604020202020204" pitchFamily="34" charset="0"/>
              <a:buChar char="•"/>
            </a:pPr>
            <a:r>
              <a:rPr lang="nl-NL" sz="2000" dirty="0"/>
              <a:t>verschil in werkgebieden tussen de FACT-teams en </a:t>
            </a:r>
            <a:r>
              <a:rPr lang="nl-NL" sz="2000" dirty="0" err="1"/>
              <a:t>Schakenbosch</a:t>
            </a:r>
            <a:r>
              <a:rPr lang="nl-NL" sz="2000" dirty="0"/>
              <a:t>: verder reizen</a:t>
            </a:r>
          </a:p>
          <a:p>
            <a:pPr marL="285750" indent="-285750">
              <a:buFont typeface="Arial" panose="020B0604020202020204" pitchFamily="34" charset="0"/>
              <a:buChar char="•"/>
            </a:pPr>
            <a:r>
              <a:rPr lang="nl-NL" sz="2000" dirty="0"/>
              <a:t>regels rond aanbestedingstrajecten</a:t>
            </a:r>
          </a:p>
          <a:p>
            <a:pPr marL="285750" indent="-285750">
              <a:buFont typeface="Arial" panose="020B0604020202020204" pitchFamily="34" charset="0"/>
              <a:buChar char="•"/>
            </a:pPr>
            <a:r>
              <a:rPr lang="nl-NL" sz="2000" dirty="0"/>
              <a:t>financiering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dirty="0"/>
              <a:t>Hoe gaat het </a:t>
            </a:r>
            <a:r>
              <a:rPr lang="nl-NL" b="1" dirty="0"/>
              <a:t>NU</a:t>
            </a:r>
            <a:r>
              <a:rPr lang="nl-NL" dirty="0"/>
              <a:t> op de werkvloer?</a:t>
            </a:r>
          </a:p>
          <a:p>
            <a:endParaRPr lang="nl-NL" dirty="0"/>
          </a:p>
          <a:p>
            <a:r>
              <a:rPr lang="nl-NL" dirty="0"/>
              <a:t>Charles Sylvester - manager zorg FACT Jeugd  &amp; Gezin Rijnmond/Zuid Holland Zuid </a:t>
            </a:r>
          </a:p>
          <a:p>
            <a:pPr marL="285750" indent="-285750">
              <a:buFont typeface="Arial" panose="020B0604020202020204" pitchFamily="34" charset="0"/>
              <a:buChar char="•"/>
            </a:pPr>
            <a:endParaRPr lang="nl-NL" dirty="0"/>
          </a:p>
          <a:p>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23BCA018-BC49-427F-8BFF-5A915330B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136" y="3774861"/>
            <a:ext cx="2559558" cy="1433352"/>
          </a:xfrm>
          <a:prstGeom prst="rect">
            <a:avLst/>
          </a:prstGeom>
        </p:spPr>
      </p:pic>
    </p:spTree>
    <p:extLst>
      <p:ext uri="{BB962C8B-B14F-4D97-AF65-F5344CB8AC3E}">
        <p14:creationId xmlns:p14="http://schemas.microsoft.com/office/powerpoint/2010/main" val="10872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B86EFF-F12D-492F-95E1-36BA69DA356A}"/>
              </a:ext>
            </a:extLst>
          </p:cNvPr>
          <p:cNvSpPr>
            <a:spLocks noGrp="1"/>
          </p:cNvSpPr>
          <p:nvPr>
            <p:ph type="ctrTitle"/>
          </p:nvPr>
        </p:nvSpPr>
        <p:spPr>
          <a:xfrm>
            <a:off x="803275" y="3690765"/>
            <a:ext cx="10550525" cy="358396"/>
          </a:xfrm>
        </p:spPr>
        <p:txBody>
          <a:bodyPr/>
          <a:lstStyle/>
          <a:p>
            <a:r>
              <a:rPr lang="nl-NL" dirty="0">
                <a:solidFill>
                  <a:schemeClr val="accent2">
                    <a:lumMod val="50000"/>
                  </a:schemeClr>
                </a:solidFill>
              </a:rPr>
              <a:t>Contactgegevens</a:t>
            </a:r>
            <a:r>
              <a:rPr lang="nl-NL" dirty="0"/>
              <a:t> </a:t>
            </a:r>
          </a:p>
        </p:txBody>
      </p:sp>
      <p:sp>
        <p:nvSpPr>
          <p:cNvPr id="5" name="Ondertitel 4">
            <a:extLst>
              <a:ext uri="{FF2B5EF4-FFF2-40B4-BE49-F238E27FC236}">
                <a16:creationId xmlns:a16="http://schemas.microsoft.com/office/drawing/2014/main" id="{9D66B7DA-01A3-4238-8347-5EB9530F357D}"/>
              </a:ext>
            </a:extLst>
          </p:cNvPr>
          <p:cNvSpPr>
            <a:spLocks noGrp="1"/>
          </p:cNvSpPr>
          <p:nvPr>
            <p:ph type="subTitle" idx="1"/>
          </p:nvPr>
        </p:nvSpPr>
        <p:spPr>
          <a:xfrm>
            <a:off x="803275" y="4315791"/>
            <a:ext cx="10550523" cy="1687224"/>
          </a:xfrm>
        </p:spPr>
        <p:txBody>
          <a:bodyPr numCol="3">
            <a:normAutofit/>
          </a:bodyPr>
          <a:lstStyle/>
          <a:p>
            <a:r>
              <a:rPr lang="nl-NL" b="1" dirty="0"/>
              <a:t>Bezoekadres</a:t>
            </a:r>
          </a:p>
          <a:p>
            <a:r>
              <a:rPr lang="nl-NL" dirty="0"/>
              <a:t>Koningin Julianaplein 10</a:t>
            </a:r>
          </a:p>
          <a:p>
            <a:r>
              <a:rPr lang="nl-NL" dirty="0"/>
              <a:t>2595 AA Den Haag</a:t>
            </a:r>
          </a:p>
          <a:p>
            <a:endParaRPr lang="nl-NL" dirty="0"/>
          </a:p>
          <a:p>
            <a:r>
              <a:rPr lang="nl-NL" b="1" dirty="0"/>
              <a:t>Postadres</a:t>
            </a:r>
          </a:p>
          <a:p>
            <a:r>
              <a:rPr lang="nl-NL" dirty="0"/>
              <a:t>Postbus 30833</a:t>
            </a:r>
          </a:p>
          <a:p>
            <a:r>
              <a:rPr lang="nl-NL" dirty="0"/>
              <a:t>2500 GV Den Haag</a:t>
            </a:r>
          </a:p>
          <a:p>
            <a:endParaRPr lang="nl-NL" dirty="0"/>
          </a:p>
          <a:p>
            <a:endParaRPr lang="nl-NL" dirty="0"/>
          </a:p>
          <a:p>
            <a:r>
              <a:rPr lang="nl-NL" dirty="0"/>
              <a:t>T 070 302 8456</a:t>
            </a:r>
          </a:p>
          <a:p>
            <a:r>
              <a:rPr lang="nl-NL" dirty="0"/>
              <a:t>E secretariaat@ivo.nl</a:t>
            </a:r>
          </a:p>
        </p:txBody>
      </p:sp>
    </p:spTree>
    <p:extLst>
      <p:ext uri="{BB962C8B-B14F-4D97-AF65-F5344CB8AC3E}">
        <p14:creationId xmlns:p14="http://schemas.microsoft.com/office/powerpoint/2010/main" val="103232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23664-F190-4247-B0DE-9F3669DA25DA}"/>
              </a:ext>
            </a:extLst>
          </p:cNvPr>
          <p:cNvSpPr>
            <a:spLocks noGrp="1"/>
          </p:cNvSpPr>
          <p:nvPr>
            <p:ph type="title"/>
          </p:nvPr>
        </p:nvSpPr>
        <p:spPr/>
        <p:txBody>
          <a:bodyPr/>
          <a:lstStyle/>
          <a:p>
            <a:r>
              <a:rPr lang="nl-NL" dirty="0"/>
              <a:t>Stelling</a:t>
            </a:r>
          </a:p>
        </p:txBody>
      </p:sp>
      <p:sp>
        <p:nvSpPr>
          <p:cNvPr id="3" name="Tekstvak 2">
            <a:extLst>
              <a:ext uri="{FF2B5EF4-FFF2-40B4-BE49-F238E27FC236}">
                <a16:creationId xmlns:a16="http://schemas.microsoft.com/office/drawing/2014/main" id="{EA59FAD2-C3C6-44E3-8D28-4B637EA534F5}"/>
              </a:ext>
            </a:extLst>
          </p:cNvPr>
          <p:cNvSpPr txBox="1"/>
          <p:nvPr/>
        </p:nvSpPr>
        <p:spPr>
          <a:xfrm>
            <a:off x="1682496" y="3346704"/>
            <a:ext cx="8219598" cy="954107"/>
          </a:xfrm>
          <a:prstGeom prst="rect">
            <a:avLst/>
          </a:prstGeom>
          <a:noFill/>
        </p:spPr>
        <p:txBody>
          <a:bodyPr wrap="square" rtlCol="0">
            <a:spAutoFit/>
          </a:bodyPr>
          <a:lstStyle/>
          <a:p>
            <a:r>
              <a:rPr lang="nl-NL" sz="2800" dirty="0"/>
              <a:t>‘Relationeel werken staat al voldoende centraal in de jeugdhulp’</a:t>
            </a:r>
          </a:p>
        </p:txBody>
      </p:sp>
    </p:spTree>
    <p:extLst>
      <p:ext uri="{BB962C8B-B14F-4D97-AF65-F5344CB8AC3E}">
        <p14:creationId xmlns:p14="http://schemas.microsoft.com/office/powerpoint/2010/main" val="118718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23664-F190-4247-B0DE-9F3669DA25DA}"/>
              </a:ext>
            </a:extLst>
          </p:cNvPr>
          <p:cNvSpPr>
            <a:spLocks noGrp="1"/>
          </p:cNvSpPr>
          <p:nvPr>
            <p:ph type="title"/>
          </p:nvPr>
        </p:nvSpPr>
        <p:spPr/>
        <p:txBody>
          <a:bodyPr/>
          <a:lstStyle/>
          <a:p>
            <a:r>
              <a:rPr lang="nl-NL" dirty="0"/>
              <a:t>Stelling</a:t>
            </a:r>
          </a:p>
        </p:txBody>
      </p:sp>
      <p:sp>
        <p:nvSpPr>
          <p:cNvPr id="3" name="Tekstvak 2">
            <a:extLst>
              <a:ext uri="{FF2B5EF4-FFF2-40B4-BE49-F238E27FC236}">
                <a16:creationId xmlns:a16="http://schemas.microsoft.com/office/drawing/2014/main" id="{EA59FAD2-C3C6-44E3-8D28-4B637EA534F5}"/>
              </a:ext>
            </a:extLst>
          </p:cNvPr>
          <p:cNvSpPr txBox="1"/>
          <p:nvPr/>
        </p:nvSpPr>
        <p:spPr>
          <a:xfrm>
            <a:off x="1682496" y="3346704"/>
            <a:ext cx="8219598" cy="954107"/>
          </a:xfrm>
          <a:prstGeom prst="rect">
            <a:avLst/>
          </a:prstGeom>
          <a:noFill/>
        </p:spPr>
        <p:txBody>
          <a:bodyPr wrap="square" rtlCol="0">
            <a:spAutoFit/>
          </a:bodyPr>
          <a:lstStyle/>
          <a:p>
            <a:r>
              <a:rPr lang="nl-NL" sz="2800" dirty="0"/>
              <a:t>‘Echt innoveren in de jeugdhulp is onmogelijk binnen de huidige regels en systemen’</a:t>
            </a:r>
          </a:p>
        </p:txBody>
      </p:sp>
    </p:spTree>
    <p:extLst>
      <p:ext uri="{BB962C8B-B14F-4D97-AF65-F5344CB8AC3E}">
        <p14:creationId xmlns:p14="http://schemas.microsoft.com/office/powerpoint/2010/main" val="308554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2115D2-3285-49D3-BFB2-6B219F36317B}"/>
              </a:ext>
            </a:extLst>
          </p:cNvPr>
          <p:cNvSpPr>
            <a:spLocks noGrp="1"/>
          </p:cNvSpPr>
          <p:nvPr>
            <p:ph type="title"/>
          </p:nvPr>
        </p:nvSpPr>
        <p:spPr/>
        <p:txBody>
          <a:bodyPr/>
          <a:lstStyle/>
          <a:p>
            <a:r>
              <a:rPr lang="nl-NL" dirty="0"/>
              <a:t>Waarom is innovatie nodig?</a:t>
            </a:r>
          </a:p>
        </p:txBody>
      </p:sp>
      <p:sp>
        <p:nvSpPr>
          <p:cNvPr id="5" name="Tijdelijke aanduiding voor inhoud 4">
            <a:extLst>
              <a:ext uri="{FF2B5EF4-FFF2-40B4-BE49-F238E27FC236}">
                <a16:creationId xmlns:a16="http://schemas.microsoft.com/office/drawing/2014/main" id="{FD99F6CD-517F-46F5-96B9-B222BE9E0976}"/>
              </a:ext>
            </a:extLst>
          </p:cNvPr>
          <p:cNvSpPr>
            <a:spLocks noGrp="1"/>
          </p:cNvSpPr>
          <p:nvPr>
            <p:ph idx="1"/>
          </p:nvPr>
        </p:nvSpPr>
        <p:spPr/>
        <p:txBody>
          <a:bodyPr/>
          <a:lstStyle/>
          <a:p>
            <a:pPr indent="-360000">
              <a:spcBef>
                <a:spcPts val="1800"/>
              </a:spcBef>
            </a:pPr>
            <a:r>
              <a:rPr lang="nl-NL" dirty="0"/>
              <a:t>Stel u bent een jongere in de </a:t>
            </a:r>
            <a:r>
              <a:rPr lang="nl-NL" dirty="0" err="1"/>
              <a:t>JeugdzorgPlus</a:t>
            </a:r>
            <a:r>
              <a:rPr lang="nl-NL" dirty="0"/>
              <a:t>….</a:t>
            </a:r>
          </a:p>
        </p:txBody>
      </p:sp>
      <p:pic>
        <p:nvPicPr>
          <p:cNvPr id="3" name="Afbeelding 2">
            <a:extLst>
              <a:ext uri="{FF2B5EF4-FFF2-40B4-BE49-F238E27FC236}">
                <a16:creationId xmlns:a16="http://schemas.microsoft.com/office/drawing/2014/main" id="{18280D67-A196-43AD-A8B3-B88AD94BE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075" y="3000756"/>
            <a:ext cx="5820172" cy="3272028"/>
          </a:xfrm>
          <a:prstGeom prst="rect">
            <a:avLst/>
          </a:prstGeom>
        </p:spPr>
      </p:pic>
    </p:spTree>
    <p:extLst>
      <p:ext uri="{BB962C8B-B14F-4D97-AF65-F5344CB8AC3E}">
        <p14:creationId xmlns:p14="http://schemas.microsoft.com/office/powerpoint/2010/main" val="226671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110FF4-02D3-41D9-9003-5A4A4751BCDA}"/>
              </a:ext>
            </a:extLst>
          </p:cNvPr>
          <p:cNvSpPr>
            <a:spLocks noGrp="1"/>
          </p:cNvSpPr>
          <p:nvPr>
            <p:ph type="title"/>
          </p:nvPr>
        </p:nvSpPr>
        <p:spPr/>
        <p:txBody>
          <a:bodyPr/>
          <a:lstStyle/>
          <a:p>
            <a:r>
              <a:rPr lang="nl-NL" dirty="0"/>
              <a:t>Uitgangspunten specialistische jeugdhulp</a:t>
            </a:r>
          </a:p>
        </p:txBody>
      </p:sp>
      <p:sp>
        <p:nvSpPr>
          <p:cNvPr id="5" name="Tijdelijke aanduiding voor inhoud 4">
            <a:extLst>
              <a:ext uri="{FF2B5EF4-FFF2-40B4-BE49-F238E27FC236}">
                <a16:creationId xmlns:a16="http://schemas.microsoft.com/office/drawing/2014/main" id="{8D2EAA4E-D7C9-4418-B84A-FB6CAFFC96F5}"/>
              </a:ext>
            </a:extLst>
          </p:cNvPr>
          <p:cNvSpPr>
            <a:spLocks noGrp="1"/>
          </p:cNvSpPr>
          <p:nvPr>
            <p:ph sz="half" idx="1"/>
          </p:nvPr>
        </p:nvSpPr>
        <p:spPr/>
        <p:txBody>
          <a:bodyPr/>
          <a:lstStyle/>
          <a:p>
            <a:pPr indent="-360000">
              <a:buFont typeface="Wingdings" panose="05000000000000000000" pitchFamily="2" charset="2"/>
              <a:buChar char="ü"/>
            </a:pPr>
            <a:r>
              <a:rPr lang="nl-NL" dirty="0"/>
              <a:t>Minder opnames</a:t>
            </a:r>
          </a:p>
          <a:p>
            <a:pPr indent="-360000">
              <a:buFont typeface="Wingdings" panose="05000000000000000000" pitchFamily="2" charset="2"/>
              <a:buChar char="ü"/>
            </a:pPr>
            <a:r>
              <a:rPr lang="nl-NL" dirty="0"/>
              <a:t>Kortere opnameduur</a:t>
            </a:r>
          </a:p>
          <a:p>
            <a:pPr indent="-360000">
              <a:buFont typeface="Wingdings" panose="05000000000000000000" pitchFamily="2" charset="2"/>
              <a:buChar char="ü"/>
            </a:pPr>
            <a:r>
              <a:rPr lang="nl-NL" dirty="0"/>
              <a:t>Vloeiende overgang residentieel traject naar ambulant traject</a:t>
            </a:r>
          </a:p>
          <a:p>
            <a:pPr indent="-360000">
              <a:buFont typeface="Wingdings" panose="05000000000000000000" pitchFamily="2" charset="2"/>
              <a:buChar char="ü"/>
            </a:pPr>
            <a:endParaRPr lang="nl-NL" dirty="0"/>
          </a:p>
          <a:p>
            <a:pPr indent="-360000">
              <a:buFont typeface="Wingdings" panose="05000000000000000000" pitchFamily="2" charset="2"/>
              <a:buChar char="ü"/>
            </a:pPr>
            <a:endParaRPr lang="nl-NL" dirty="0"/>
          </a:p>
          <a:p>
            <a:pPr marL="0" indent="0">
              <a:buNone/>
            </a:pPr>
            <a:r>
              <a:rPr lang="nl-NL" dirty="0">
                <a:sym typeface="Wingdings" panose="05000000000000000000" pitchFamily="2" charset="2"/>
              </a:rPr>
              <a:t> Integrale samenwerking </a:t>
            </a:r>
            <a:r>
              <a:rPr lang="nl-NL" dirty="0" err="1">
                <a:sym typeface="Wingdings" panose="05000000000000000000" pitchFamily="2" charset="2"/>
              </a:rPr>
              <a:t>Schakenbosch</a:t>
            </a:r>
            <a:r>
              <a:rPr lang="nl-NL" dirty="0">
                <a:sym typeface="Wingdings" panose="05000000000000000000" pitchFamily="2" charset="2"/>
              </a:rPr>
              <a:t> en FACT-teams van de </a:t>
            </a:r>
            <a:r>
              <a:rPr lang="nl-NL" dirty="0" err="1">
                <a:sym typeface="Wingdings" panose="05000000000000000000" pitchFamily="2" charset="2"/>
              </a:rPr>
              <a:t>Parnassia</a:t>
            </a:r>
            <a:r>
              <a:rPr lang="nl-NL" dirty="0">
                <a:sym typeface="Wingdings" panose="05000000000000000000" pitchFamily="2" charset="2"/>
              </a:rPr>
              <a:t> groep</a:t>
            </a:r>
            <a:endParaRPr lang="nl-NL" dirty="0"/>
          </a:p>
        </p:txBody>
      </p:sp>
      <p:pic>
        <p:nvPicPr>
          <p:cNvPr id="1026" name="Picture 2" descr="Afbeeldingsresultaat voor fact">
            <a:extLst>
              <a:ext uri="{FF2B5EF4-FFF2-40B4-BE49-F238E27FC236}">
                <a16:creationId xmlns:a16="http://schemas.microsoft.com/office/drawing/2014/main" id="{84D7D8E2-93CD-43E5-B26D-7B74970944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06032" y="2318369"/>
            <a:ext cx="4168396" cy="2221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parnassia groep">
            <a:extLst>
              <a:ext uri="{FF2B5EF4-FFF2-40B4-BE49-F238E27FC236}">
                <a16:creationId xmlns:a16="http://schemas.microsoft.com/office/drawing/2014/main" id="{EBF8B5BF-F9E1-4FBA-90DB-3041F13F7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549" y="4890397"/>
            <a:ext cx="1817879" cy="130338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5E97D93C-CBAA-45C1-8C6A-F61298271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226" y="4890397"/>
            <a:ext cx="2094739" cy="1303385"/>
          </a:xfrm>
          <a:prstGeom prst="rect">
            <a:avLst/>
          </a:prstGeom>
        </p:spPr>
      </p:pic>
    </p:spTree>
    <p:extLst>
      <p:ext uri="{BB962C8B-B14F-4D97-AF65-F5344CB8AC3E}">
        <p14:creationId xmlns:p14="http://schemas.microsoft.com/office/powerpoint/2010/main" val="407346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B856577-93BB-436B-ABC7-F914D8042EFA}"/>
              </a:ext>
            </a:extLst>
          </p:cNvPr>
          <p:cNvSpPr>
            <a:spLocks noGrp="1"/>
          </p:cNvSpPr>
          <p:nvPr>
            <p:ph type="title"/>
          </p:nvPr>
        </p:nvSpPr>
        <p:spPr/>
        <p:txBody>
          <a:bodyPr/>
          <a:lstStyle/>
          <a:p>
            <a:r>
              <a:rPr lang="nl-NL" dirty="0"/>
              <a:t>Hoe pakt dit uit? Onderzoek naar eerste ervaringen…</a:t>
            </a:r>
          </a:p>
        </p:txBody>
      </p:sp>
      <p:pic>
        <p:nvPicPr>
          <p:cNvPr id="14" name="Afbeelding 13">
            <a:extLst>
              <a:ext uri="{FF2B5EF4-FFF2-40B4-BE49-F238E27FC236}">
                <a16:creationId xmlns:a16="http://schemas.microsoft.com/office/drawing/2014/main" id="{0686A607-E0F9-4335-B577-FCA40897BF73}"/>
              </a:ext>
            </a:extLst>
          </p:cNvPr>
          <p:cNvPicPr>
            <a:picLocks noChangeAspect="1"/>
          </p:cNvPicPr>
          <p:nvPr/>
        </p:nvPicPr>
        <p:blipFill>
          <a:blip r:embed="rId2"/>
          <a:stretch>
            <a:fillRect/>
          </a:stretch>
        </p:blipFill>
        <p:spPr>
          <a:xfrm>
            <a:off x="2460128" y="2120761"/>
            <a:ext cx="5918431" cy="4637910"/>
          </a:xfrm>
          <a:prstGeom prst="rect">
            <a:avLst/>
          </a:prstGeom>
        </p:spPr>
      </p:pic>
    </p:spTree>
    <p:extLst>
      <p:ext uri="{BB962C8B-B14F-4D97-AF65-F5344CB8AC3E}">
        <p14:creationId xmlns:p14="http://schemas.microsoft.com/office/powerpoint/2010/main" val="338454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CBDC7FD-487B-4FAF-AB2A-892EEA4C4ED9}"/>
              </a:ext>
            </a:extLst>
          </p:cNvPr>
          <p:cNvSpPr>
            <a:spLocks noGrp="1"/>
          </p:cNvSpPr>
          <p:nvPr>
            <p:ph type="title"/>
          </p:nvPr>
        </p:nvSpPr>
        <p:spPr/>
        <p:txBody>
          <a:bodyPr/>
          <a:lstStyle/>
          <a:p>
            <a:r>
              <a:rPr lang="nl-NL" dirty="0"/>
              <a:t>De resultaten</a:t>
            </a:r>
          </a:p>
        </p:txBody>
      </p:sp>
      <p:sp>
        <p:nvSpPr>
          <p:cNvPr id="5" name="Tijdelijke aanduiding voor tekst 4">
            <a:extLst>
              <a:ext uri="{FF2B5EF4-FFF2-40B4-BE49-F238E27FC236}">
                <a16:creationId xmlns:a16="http://schemas.microsoft.com/office/drawing/2014/main" id="{9DF424F2-B0D9-4142-9DC4-AA5645ED922F}"/>
              </a:ext>
            </a:extLst>
          </p:cNvPr>
          <p:cNvSpPr>
            <a:spLocks noGrp="1"/>
          </p:cNvSpPr>
          <p:nvPr>
            <p:ph type="body" idx="1"/>
          </p:nvPr>
        </p:nvSpPr>
        <p:spPr/>
        <p:txBody>
          <a:bodyPr/>
          <a:lstStyle/>
          <a:p>
            <a:r>
              <a:rPr lang="nl-NL" dirty="0"/>
              <a:t>Besproken per doel</a:t>
            </a:r>
          </a:p>
        </p:txBody>
      </p:sp>
    </p:spTree>
    <p:extLst>
      <p:ext uri="{BB962C8B-B14F-4D97-AF65-F5344CB8AC3E}">
        <p14:creationId xmlns:p14="http://schemas.microsoft.com/office/powerpoint/2010/main" val="83754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66128-A8EA-4FE8-9231-7575D950EDEC}"/>
              </a:ext>
            </a:extLst>
          </p:cNvPr>
          <p:cNvSpPr>
            <a:spLocks noGrp="1"/>
          </p:cNvSpPr>
          <p:nvPr>
            <p:ph type="title"/>
          </p:nvPr>
        </p:nvSpPr>
        <p:spPr/>
        <p:txBody>
          <a:bodyPr/>
          <a:lstStyle/>
          <a:p>
            <a:r>
              <a:rPr lang="nl-NL" dirty="0"/>
              <a:t>Minder opnames</a:t>
            </a:r>
          </a:p>
        </p:txBody>
      </p:sp>
      <p:sp>
        <p:nvSpPr>
          <p:cNvPr id="3" name="Rechthoek 2">
            <a:extLst>
              <a:ext uri="{FF2B5EF4-FFF2-40B4-BE49-F238E27FC236}">
                <a16:creationId xmlns:a16="http://schemas.microsoft.com/office/drawing/2014/main" id="{3D5BD0B2-EF36-439D-965E-0BA2DE013748}"/>
              </a:ext>
            </a:extLst>
          </p:cNvPr>
          <p:cNvSpPr/>
          <p:nvPr/>
        </p:nvSpPr>
        <p:spPr>
          <a:xfrm>
            <a:off x="1432560" y="2512739"/>
            <a:ext cx="9326880" cy="2862322"/>
          </a:xfrm>
          <a:prstGeom prst="rect">
            <a:avLst/>
          </a:prstGeom>
        </p:spPr>
        <p:txBody>
          <a:bodyPr wrap="square">
            <a:spAutoFit/>
          </a:bodyPr>
          <a:lstStyle/>
          <a:p>
            <a:endParaRPr lang="nl-NL" sz="3200" dirty="0">
              <a:solidFill>
                <a:srgbClr val="000000"/>
              </a:solidFill>
              <a:latin typeface="Arial" panose="020B0604020202020204" pitchFamily="34" charset="0"/>
            </a:endParaRPr>
          </a:p>
          <a:p>
            <a:r>
              <a:rPr lang="nl-NL" i="1" dirty="0">
                <a:solidFill>
                  <a:srgbClr val="000000"/>
                </a:solidFill>
                <a:latin typeface="Arial" panose="020B0604020202020204" pitchFamily="34" charset="0"/>
              </a:rPr>
              <a:t>“In de plannen stond preventie, maar dat blijkt toch wel een heel ingewikkelde.” </a:t>
            </a:r>
            <a:r>
              <a:rPr lang="nl-NL" dirty="0">
                <a:solidFill>
                  <a:srgbClr val="000000"/>
                </a:solidFill>
                <a:latin typeface="Arial" panose="020B0604020202020204" pitchFamily="34" charset="0"/>
              </a:rPr>
              <a:t>(Medewerker </a:t>
            </a:r>
            <a:r>
              <a:rPr lang="nl-NL" dirty="0" err="1">
                <a:solidFill>
                  <a:srgbClr val="000000"/>
                </a:solidFill>
                <a:latin typeface="Arial" panose="020B0604020202020204" pitchFamily="34" charset="0"/>
              </a:rPr>
              <a:t>Schakenbosch</a:t>
            </a:r>
            <a:r>
              <a:rPr lang="nl-NL" dirty="0">
                <a:solidFill>
                  <a:srgbClr val="000000"/>
                </a:solidFill>
                <a:latin typeface="Arial" panose="020B0604020202020204" pitchFamily="34" charset="0"/>
              </a:rPr>
              <a:t>.) </a:t>
            </a:r>
          </a:p>
          <a:p>
            <a:endParaRPr lang="nl-NL" dirty="0">
              <a:solidFill>
                <a:srgbClr val="000000"/>
              </a:solidFill>
              <a:latin typeface="Arial" panose="020B0604020202020204" pitchFamily="34" charset="0"/>
            </a:endParaRPr>
          </a:p>
          <a:p>
            <a:endParaRPr lang="nl-NL" dirty="0">
              <a:solidFill>
                <a:srgbClr val="000000"/>
              </a:solidFill>
              <a:latin typeface="Arial" panose="020B0604020202020204" pitchFamily="34" charset="0"/>
            </a:endParaRPr>
          </a:p>
          <a:p>
            <a:pPr marL="285750" indent="-285750">
              <a:buFont typeface="Arial" panose="020B0604020202020204" pitchFamily="34" charset="0"/>
              <a:buChar char="•"/>
            </a:pPr>
            <a:r>
              <a:rPr lang="nl-NL" sz="2000" dirty="0">
                <a:solidFill>
                  <a:srgbClr val="000000"/>
                </a:solidFill>
                <a:latin typeface="Arial" panose="020B0604020202020204" pitchFamily="34" charset="0"/>
              </a:rPr>
              <a:t>Weinig ervaren invloed op de instroom van jongeren</a:t>
            </a:r>
          </a:p>
          <a:p>
            <a:pPr marL="285750" indent="-285750">
              <a:buFont typeface="Arial" panose="020B0604020202020204" pitchFamily="34" charset="0"/>
              <a:buChar char="•"/>
            </a:pPr>
            <a:r>
              <a:rPr lang="nl-NL" sz="2000" dirty="0">
                <a:solidFill>
                  <a:srgbClr val="000000"/>
                </a:solidFill>
                <a:latin typeface="Arial" panose="020B0604020202020204" pitchFamily="34" charset="0"/>
              </a:rPr>
              <a:t>Samenwerking aan de voorkant is moeilijk vorm te geven</a:t>
            </a:r>
          </a:p>
          <a:p>
            <a:endParaRPr lang="nl-NL" dirty="0">
              <a:solidFill>
                <a:srgbClr val="000000"/>
              </a:solidFill>
              <a:latin typeface="Arial" panose="020B0604020202020204" pitchFamily="34" charset="0"/>
            </a:endParaRPr>
          </a:p>
          <a:p>
            <a:endParaRPr lang="nl-NL" dirty="0">
              <a:solidFill>
                <a:srgbClr val="000000"/>
              </a:solidFill>
              <a:latin typeface="Arial" panose="020B0604020202020204" pitchFamily="34" charset="0"/>
            </a:endParaRPr>
          </a:p>
        </p:txBody>
      </p:sp>
    </p:spTree>
    <p:extLst>
      <p:ext uri="{BB962C8B-B14F-4D97-AF65-F5344CB8AC3E}">
        <p14:creationId xmlns:p14="http://schemas.microsoft.com/office/powerpoint/2010/main" val="87863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66128-A8EA-4FE8-9231-7575D950EDEC}"/>
              </a:ext>
            </a:extLst>
          </p:cNvPr>
          <p:cNvSpPr>
            <a:spLocks noGrp="1"/>
          </p:cNvSpPr>
          <p:nvPr>
            <p:ph type="title"/>
          </p:nvPr>
        </p:nvSpPr>
        <p:spPr/>
        <p:txBody>
          <a:bodyPr/>
          <a:lstStyle/>
          <a:p>
            <a:r>
              <a:rPr lang="nl-NL" dirty="0"/>
              <a:t>Kortere opnameduur</a:t>
            </a:r>
          </a:p>
        </p:txBody>
      </p:sp>
      <p:sp>
        <p:nvSpPr>
          <p:cNvPr id="3" name="Rechthoek 2">
            <a:extLst>
              <a:ext uri="{FF2B5EF4-FFF2-40B4-BE49-F238E27FC236}">
                <a16:creationId xmlns:a16="http://schemas.microsoft.com/office/drawing/2014/main" id="{3D5BD0B2-EF36-439D-965E-0BA2DE013748}"/>
              </a:ext>
            </a:extLst>
          </p:cNvPr>
          <p:cNvSpPr/>
          <p:nvPr/>
        </p:nvSpPr>
        <p:spPr>
          <a:xfrm>
            <a:off x="1143000" y="2290227"/>
            <a:ext cx="9326880" cy="4154984"/>
          </a:xfrm>
          <a:prstGeom prst="rect">
            <a:avLst/>
          </a:prstGeom>
        </p:spPr>
        <p:txBody>
          <a:bodyPr wrap="square">
            <a:spAutoFit/>
          </a:bodyPr>
          <a:lstStyle/>
          <a:p>
            <a:r>
              <a:rPr lang="nl-NL" sz="2000" dirty="0">
                <a:solidFill>
                  <a:srgbClr val="000000"/>
                </a:solidFill>
                <a:latin typeface="Arial" panose="020B0604020202020204" pitchFamily="34" charset="0"/>
              </a:rPr>
              <a:t>Knelpunten bij doorstroom:</a:t>
            </a:r>
          </a:p>
          <a:p>
            <a:endParaRPr lang="nl-NL" dirty="0"/>
          </a:p>
          <a:p>
            <a:r>
              <a:rPr lang="nl-NL" dirty="0"/>
              <a:t>• lange wachttijden voor een vervolgplek; </a:t>
            </a:r>
          </a:p>
          <a:p>
            <a:r>
              <a:rPr lang="nl-NL" dirty="0"/>
              <a:t>• geen geschikte plek; </a:t>
            </a:r>
          </a:p>
          <a:p>
            <a:r>
              <a:rPr lang="nl-NL" dirty="0"/>
              <a:t>• moeilijk op te lossen problematiek in het systeem van de jongere</a:t>
            </a:r>
            <a:r>
              <a:rPr lang="nl-NL" i="1" dirty="0"/>
              <a:t>. </a:t>
            </a:r>
            <a:endParaRPr lang="nl-NL" dirty="0"/>
          </a:p>
          <a:p>
            <a:endParaRPr lang="nl-NL" dirty="0">
              <a:solidFill>
                <a:srgbClr val="000000"/>
              </a:solidFill>
              <a:latin typeface="Arial" panose="020B0604020202020204" pitchFamily="34" charset="0"/>
            </a:endParaRPr>
          </a:p>
          <a:p>
            <a:r>
              <a:rPr lang="nl-NL" dirty="0">
                <a:solidFill>
                  <a:srgbClr val="000000"/>
                </a:solidFill>
                <a:latin typeface="Arial" panose="020B0604020202020204" pitchFamily="34" charset="0"/>
              </a:rPr>
              <a:t>Professionals kritisch op kortere opnameduur voorop te stellen:</a:t>
            </a:r>
          </a:p>
          <a:p>
            <a:endParaRPr lang="nl-NL" dirty="0">
              <a:solidFill>
                <a:srgbClr val="000000"/>
              </a:solidFill>
              <a:latin typeface="Arial" panose="020B0604020202020204" pitchFamily="34" charset="0"/>
            </a:endParaRPr>
          </a:p>
          <a:p>
            <a:r>
              <a:rPr lang="nl-NL" sz="2000" i="1" dirty="0"/>
              <a:t>“Want anders, kan ik je zeggen, is de verblijfsduur hier kort, maar de verblijfsduur thuis nog korter en dan komt ‘ie weer terug. Dan heb ik liever dat een jongere een jaar hier zit en dan naar huis gaat, dan dat je op tien maanden inzet, waarvan we met z’n allen weten dat ie er dan uit knalt en uiteindelijk hier terugkomt.” </a:t>
            </a:r>
            <a:r>
              <a:rPr lang="nl-NL" dirty="0"/>
              <a:t>(Medewerker </a:t>
            </a:r>
            <a:r>
              <a:rPr lang="nl-NL" dirty="0" err="1"/>
              <a:t>Schakenbosch</a:t>
            </a:r>
            <a:r>
              <a:rPr lang="nl-NL" dirty="0"/>
              <a:t>.) </a:t>
            </a:r>
            <a:endParaRPr lang="nl-NL" dirty="0">
              <a:solidFill>
                <a:srgbClr val="000000"/>
              </a:solidFill>
              <a:latin typeface="Arial" panose="020B0604020202020204" pitchFamily="34" charset="0"/>
            </a:endParaRPr>
          </a:p>
          <a:p>
            <a:endParaRPr lang="nl-NL" dirty="0">
              <a:solidFill>
                <a:srgbClr val="000000"/>
              </a:solidFill>
              <a:latin typeface="Arial" panose="020B0604020202020204" pitchFamily="34" charset="0"/>
            </a:endParaRPr>
          </a:p>
        </p:txBody>
      </p:sp>
    </p:spTree>
    <p:extLst>
      <p:ext uri="{BB962C8B-B14F-4D97-AF65-F5344CB8AC3E}">
        <p14:creationId xmlns:p14="http://schemas.microsoft.com/office/powerpoint/2010/main" val="348870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66128-A8EA-4FE8-9231-7575D950EDEC}"/>
              </a:ext>
            </a:extLst>
          </p:cNvPr>
          <p:cNvSpPr>
            <a:spLocks noGrp="1"/>
          </p:cNvSpPr>
          <p:nvPr>
            <p:ph type="title"/>
          </p:nvPr>
        </p:nvSpPr>
        <p:spPr/>
        <p:txBody>
          <a:bodyPr/>
          <a:lstStyle/>
          <a:p>
            <a:r>
              <a:rPr lang="nl-NL" dirty="0"/>
              <a:t>Vloeiende overgang naar ambulant traject</a:t>
            </a:r>
          </a:p>
        </p:txBody>
      </p:sp>
      <p:sp>
        <p:nvSpPr>
          <p:cNvPr id="3" name="Rechthoek 2">
            <a:extLst>
              <a:ext uri="{FF2B5EF4-FFF2-40B4-BE49-F238E27FC236}">
                <a16:creationId xmlns:a16="http://schemas.microsoft.com/office/drawing/2014/main" id="{3D5BD0B2-EF36-439D-965E-0BA2DE013748}"/>
              </a:ext>
            </a:extLst>
          </p:cNvPr>
          <p:cNvSpPr/>
          <p:nvPr/>
        </p:nvSpPr>
        <p:spPr>
          <a:xfrm>
            <a:off x="1143000" y="2290227"/>
            <a:ext cx="9326880" cy="3323987"/>
          </a:xfrm>
          <a:prstGeom prst="rect">
            <a:avLst/>
          </a:prstGeom>
        </p:spPr>
        <p:txBody>
          <a:bodyPr wrap="square">
            <a:spAutoFit/>
          </a:bodyPr>
          <a:lstStyle/>
          <a:p>
            <a:r>
              <a:rPr lang="nl-NL" dirty="0"/>
              <a:t>Reeds positieve effecten van de samenwerking op de uitstroom</a:t>
            </a:r>
            <a:r>
              <a:rPr lang="nl-NL" sz="2000" dirty="0">
                <a:solidFill>
                  <a:srgbClr val="000000"/>
                </a:solidFill>
                <a:latin typeface="Arial" panose="020B0604020202020204" pitchFamily="34" charset="0"/>
              </a:rPr>
              <a:t>:</a:t>
            </a:r>
          </a:p>
          <a:p>
            <a:endParaRPr lang="nl-NL" dirty="0"/>
          </a:p>
          <a:p>
            <a:pPr marL="285750" indent="-285750">
              <a:buFont typeface="Arial" panose="020B0604020202020204" pitchFamily="34" charset="0"/>
              <a:buChar char="•"/>
            </a:pPr>
            <a:r>
              <a:rPr lang="nl-NL" dirty="0"/>
              <a:t>door de inzet van de FACT-zorg verloopt de overgang naar huis soepeler</a:t>
            </a:r>
          </a:p>
          <a:p>
            <a:pPr marL="285750" indent="-285750">
              <a:buFont typeface="Arial" panose="020B0604020202020204" pitchFamily="34" charset="0"/>
              <a:buChar char="•"/>
            </a:pPr>
            <a:r>
              <a:rPr lang="nl-NL" dirty="0"/>
              <a:t>vast aanspreekpunt voor jongeren en ouders </a:t>
            </a:r>
          </a:p>
          <a:p>
            <a:pPr marL="285750" indent="-285750">
              <a:buFont typeface="Arial" panose="020B0604020202020204" pitchFamily="34" charset="0"/>
              <a:buChar char="•"/>
            </a:pPr>
            <a:r>
              <a:rPr lang="nl-NL" dirty="0">
                <a:solidFill>
                  <a:srgbClr val="000000"/>
                </a:solidFill>
                <a:latin typeface="Arial" panose="020B0604020202020204" pitchFamily="34" charset="0"/>
              </a:rPr>
              <a:t>vertrouwensband (!)</a:t>
            </a:r>
          </a:p>
          <a:p>
            <a:endParaRPr lang="nl-NL" dirty="0">
              <a:solidFill>
                <a:srgbClr val="000000"/>
              </a:solidFill>
              <a:latin typeface="Arial" panose="020B0604020202020204" pitchFamily="34" charset="0"/>
            </a:endParaRPr>
          </a:p>
          <a:p>
            <a:r>
              <a:rPr lang="nl-NL" sz="2000" i="1" dirty="0"/>
              <a:t>“Hoe je ook voorbereid bent bij een nieuwe situatie thuis of een vervolgplek, er zijn altijd zoveel dingen anders voor de cliënt, dat je teruggrijpt op oude manieren om met de situatie om te gaan. Dan is het fijn als er een vertrouwd persoon is, die je nog kent van de tijd dat het goed ging, die tegen je kan zeggen, ‘joh, je kon het toch’.” </a:t>
            </a:r>
            <a:r>
              <a:rPr lang="nl-NL" dirty="0"/>
              <a:t>(Medewerker </a:t>
            </a:r>
            <a:r>
              <a:rPr lang="nl-NL" dirty="0" err="1"/>
              <a:t>Schakenbosch</a:t>
            </a:r>
            <a:r>
              <a:rPr lang="nl-NL" dirty="0"/>
              <a:t>.) </a:t>
            </a:r>
            <a:endParaRPr lang="nl-NL" dirty="0">
              <a:solidFill>
                <a:srgbClr val="000000"/>
              </a:solidFill>
              <a:latin typeface="Arial" panose="020B0604020202020204" pitchFamily="34" charset="0"/>
            </a:endParaRPr>
          </a:p>
        </p:txBody>
      </p:sp>
    </p:spTree>
    <p:extLst>
      <p:ext uri="{BB962C8B-B14F-4D97-AF65-F5344CB8AC3E}">
        <p14:creationId xmlns:p14="http://schemas.microsoft.com/office/powerpoint/2010/main" val="141312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ABBBA-F8E7-4246-B89E-1B61E702FE8D}"/>
              </a:ext>
            </a:extLst>
          </p:cNvPr>
          <p:cNvSpPr>
            <a:spLocks noGrp="1"/>
          </p:cNvSpPr>
          <p:nvPr>
            <p:ph type="title"/>
          </p:nvPr>
        </p:nvSpPr>
        <p:spPr/>
        <p:txBody>
          <a:bodyPr/>
          <a:lstStyle/>
          <a:p>
            <a:r>
              <a:rPr lang="nl-NL" dirty="0"/>
              <a:t>De relatie voorop</a:t>
            </a:r>
          </a:p>
        </p:txBody>
      </p:sp>
      <p:sp>
        <p:nvSpPr>
          <p:cNvPr id="3" name="Rechthoek 2">
            <a:extLst>
              <a:ext uri="{FF2B5EF4-FFF2-40B4-BE49-F238E27FC236}">
                <a16:creationId xmlns:a16="http://schemas.microsoft.com/office/drawing/2014/main" id="{E83462D2-59D2-4DD6-9CAC-B2FBB171A012}"/>
              </a:ext>
            </a:extLst>
          </p:cNvPr>
          <p:cNvSpPr/>
          <p:nvPr/>
        </p:nvSpPr>
        <p:spPr>
          <a:xfrm>
            <a:off x="1078992" y="2444115"/>
            <a:ext cx="9811512" cy="4201150"/>
          </a:xfrm>
          <a:prstGeom prst="rect">
            <a:avLst/>
          </a:prstGeom>
        </p:spPr>
        <p:txBody>
          <a:bodyPr wrap="square">
            <a:spAutoFit/>
          </a:bodyPr>
          <a:lstStyle/>
          <a:p>
            <a:r>
              <a:rPr lang="nl-NL" dirty="0">
                <a:solidFill>
                  <a:srgbClr val="000000"/>
                </a:solidFill>
                <a:latin typeface="+mj-lt"/>
              </a:rPr>
              <a:t>Relationeel werken in de jeugdzorg en onderwijs moet centraal staan. </a:t>
            </a:r>
          </a:p>
          <a:p>
            <a:endParaRPr lang="nl-NL" dirty="0">
              <a:solidFill>
                <a:srgbClr val="000000"/>
              </a:solidFill>
              <a:latin typeface="+mj-lt"/>
            </a:endParaRPr>
          </a:p>
          <a:p>
            <a:r>
              <a:rPr lang="nl-NL" dirty="0" err="1">
                <a:solidFill>
                  <a:srgbClr val="000000"/>
                </a:solidFill>
                <a:latin typeface="+mj-lt"/>
              </a:rPr>
              <a:t>JeugdzorgPlus</a:t>
            </a:r>
            <a:r>
              <a:rPr lang="nl-NL" dirty="0">
                <a:solidFill>
                  <a:srgbClr val="000000"/>
                </a:solidFill>
                <a:latin typeface="+mj-lt"/>
              </a:rPr>
              <a:t> is onderdeel van een doorgaande ambulante lijn. </a:t>
            </a:r>
            <a:r>
              <a:rPr lang="nl-NL" dirty="0"/>
              <a:t>Relationeel werken in de jeugdzorg moet centraal staan. </a:t>
            </a:r>
          </a:p>
          <a:p>
            <a:r>
              <a:rPr lang="nl-NL" dirty="0"/>
              <a:t>	</a:t>
            </a:r>
          </a:p>
          <a:p>
            <a:r>
              <a:rPr lang="nl-NL" dirty="0">
                <a:solidFill>
                  <a:srgbClr val="000000"/>
                </a:solidFill>
                <a:latin typeface="+mj-lt"/>
              </a:rPr>
              <a:t>. </a:t>
            </a:r>
          </a:p>
          <a:p>
            <a:r>
              <a:rPr lang="nl-NL" dirty="0">
                <a:solidFill>
                  <a:srgbClr val="000000"/>
                </a:solidFill>
                <a:latin typeface="Source Sans Pro" panose="020B0604020202020204" pitchFamily="34" charset="0"/>
              </a:rPr>
              <a:t>	</a:t>
            </a:r>
          </a:p>
          <a:p>
            <a:endParaRPr lang="nl-NL" dirty="0">
              <a:solidFill>
                <a:srgbClr val="000000"/>
              </a:solidFill>
              <a:latin typeface="Source Sans Pro" panose="020B0604020202020204" pitchFamily="34" charset="0"/>
            </a:endParaRPr>
          </a:p>
          <a:p>
            <a:endParaRPr lang="nl-NL" dirty="0">
              <a:solidFill>
                <a:srgbClr val="000000"/>
              </a:solidFill>
              <a:latin typeface="Source Sans Pro" panose="020B0604020202020204" pitchFamily="34" charset="0"/>
            </a:endParaRPr>
          </a:p>
          <a:p>
            <a:endParaRPr lang="nl-NL" dirty="0">
              <a:solidFill>
                <a:srgbClr val="000000"/>
              </a:solidFill>
              <a:latin typeface="Source Sans Pro" panose="020B0604020202020204" pitchFamily="34" charset="0"/>
            </a:endParaRPr>
          </a:p>
          <a:p>
            <a:endParaRPr lang="nl-NL" dirty="0">
              <a:solidFill>
                <a:srgbClr val="000000"/>
              </a:solidFill>
              <a:latin typeface="Source Sans Pro" panose="020B0604020202020204" pitchFamily="34" charset="0"/>
            </a:endParaRPr>
          </a:p>
          <a:p>
            <a:endParaRPr lang="nl-NL" dirty="0">
              <a:solidFill>
                <a:srgbClr val="000000"/>
              </a:solidFill>
              <a:latin typeface="Source Sans Pro" panose="020B0604020202020204" pitchFamily="34" charset="0"/>
            </a:endParaRPr>
          </a:p>
          <a:p>
            <a:endParaRPr lang="nl-NL" dirty="0">
              <a:solidFill>
                <a:srgbClr val="000000"/>
              </a:solidFill>
              <a:latin typeface="Source Sans Pro" panose="020B0604020202020204" pitchFamily="34" charset="0"/>
            </a:endParaRPr>
          </a:p>
          <a:p>
            <a:r>
              <a:rPr lang="nl-NL" sz="1100" dirty="0"/>
              <a:t>Bron: De best passende zorg voor kwetsbare jongeren. Actieplan van de brancheorganisaties Jeugdzorg NL, GGZ NL, VOBC en VGN, de Vereniging van Nederlandse Gemeenten (VNG), het ondersteuningsteam Zorg voor de Jeugd (OZJ), de Inspectie Gezondheidzorg en Jeugd, het Nederlands Jeugd Instituut, beroepsorganisaties NIP, </a:t>
            </a:r>
            <a:r>
              <a:rPr lang="nl-NL" sz="1100" dirty="0" err="1"/>
              <a:t>NVvP</a:t>
            </a:r>
            <a:r>
              <a:rPr lang="nl-NL" sz="1100" dirty="0"/>
              <a:t>, NVO, BPSW en het ministerie van VWS - 2019</a:t>
            </a:r>
            <a:endParaRPr lang="nl-NL" sz="1100" dirty="0">
              <a:solidFill>
                <a:srgbClr val="000000"/>
              </a:solidFill>
              <a:latin typeface="Source Sans Pro" panose="020B0604020202020204" pitchFamily="34" charset="0"/>
            </a:endParaRPr>
          </a:p>
        </p:txBody>
      </p:sp>
      <p:pic>
        <p:nvPicPr>
          <p:cNvPr id="5" name="Afbeelding 4">
            <a:extLst>
              <a:ext uri="{FF2B5EF4-FFF2-40B4-BE49-F238E27FC236}">
                <a16:creationId xmlns:a16="http://schemas.microsoft.com/office/drawing/2014/main" id="{B06D842B-77B8-43DC-99E3-2ACF6C062234}"/>
              </a:ext>
            </a:extLst>
          </p:cNvPr>
          <p:cNvPicPr>
            <a:picLocks noChangeAspect="1"/>
          </p:cNvPicPr>
          <p:nvPr/>
        </p:nvPicPr>
        <p:blipFill>
          <a:blip r:embed="rId2"/>
          <a:stretch>
            <a:fillRect/>
          </a:stretch>
        </p:blipFill>
        <p:spPr>
          <a:xfrm>
            <a:off x="4628388" y="3959760"/>
            <a:ext cx="1403604" cy="1415301"/>
          </a:xfrm>
          <a:prstGeom prst="rect">
            <a:avLst/>
          </a:prstGeom>
        </p:spPr>
      </p:pic>
    </p:spTree>
    <p:extLst>
      <p:ext uri="{BB962C8B-B14F-4D97-AF65-F5344CB8AC3E}">
        <p14:creationId xmlns:p14="http://schemas.microsoft.com/office/powerpoint/2010/main" val="1364414124"/>
      </p:ext>
    </p:extLst>
  </p:cSld>
  <p:clrMapOvr>
    <a:masterClrMapping/>
  </p:clrMapOvr>
</p:sld>
</file>

<file path=ppt/theme/theme1.xml><?xml version="1.0" encoding="utf-8"?>
<a:theme xmlns:a="http://schemas.openxmlformats.org/drawingml/2006/main" name="Kantoorthema">
  <a:themeElements>
    <a:clrScheme name="IVO">
      <a:dk1>
        <a:sysClr val="windowText" lastClr="000000"/>
      </a:dk1>
      <a:lt1>
        <a:sysClr val="window" lastClr="FFFFFF"/>
      </a:lt1>
      <a:dk2>
        <a:srgbClr val="0092B9"/>
      </a:dk2>
      <a:lt2>
        <a:srgbClr val="FFFFFF"/>
      </a:lt2>
      <a:accent1>
        <a:srgbClr val="BDB700"/>
      </a:accent1>
      <a:accent2>
        <a:srgbClr val="00607A"/>
      </a:accent2>
      <a:accent3>
        <a:srgbClr val="F2F0D5"/>
      </a:accent3>
      <a:accent4>
        <a:srgbClr val="7E7B00"/>
      </a:accent4>
      <a:accent5>
        <a:srgbClr val="93E8FF"/>
      </a:accent5>
      <a:accent6>
        <a:srgbClr val="7F7F7F"/>
      </a:accent6>
      <a:hlink>
        <a:srgbClr val="023160"/>
      </a:hlink>
      <a:folHlink>
        <a:srgbClr val="4472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O template" id="{1539F5CB-9B9B-44EC-A111-AE9FD89575C7}" vid="{C73B8675-23F7-4A16-B317-199FCA8F95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Kennisatelier presentatie nov 2019_Barbara_concept</Template>
  <TotalTime>422</TotalTime>
  <Words>506</Words>
  <Application>Microsoft Office PowerPoint</Application>
  <PresentationFormat>Breedbeeld</PresentationFormat>
  <Paragraphs>90</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Source Sans Pro</vt:lpstr>
      <vt:lpstr>Wingdings</vt:lpstr>
      <vt:lpstr>Kantoorthema</vt:lpstr>
      <vt:lpstr>Een nauwe samenwerking tussen een JeugdzorgPlusinstelling en FACT-teams</vt:lpstr>
      <vt:lpstr>Waarom is innovatie nodig?</vt:lpstr>
      <vt:lpstr>Uitgangspunten specialistische jeugdhulp</vt:lpstr>
      <vt:lpstr>Hoe pakt dit uit? Onderzoek naar eerste ervaringen…</vt:lpstr>
      <vt:lpstr>De resultaten</vt:lpstr>
      <vt:lpstr>Minder opnames</vt:lpstr>
      <vt:lpstr>Kortere opnameduur</vt:lpstr>
      <vt:lpstr>Vloeiende overgang naar ambulant traject</vt:lpstr>
      <vt:lpstr>De relatie voorop</vt:lpstr>
      <vt:lpstr> Andere positieve effecten </vt:lpstr>
      <vt:lpstr> 'Tussen droom en daad staan wetten in de weg, en praktische bezwaren.’  (Willem Elsschot) </vt:lpstr>
      <vt:lpstr>Wat staat er in de weg?</vt:lpstr>
      <vt:lpstr>Contactgegevens </vt:lpstr>
      <vt:lpstr>Stelling</vt:lpstr>
      <vt:lpstr>Stelling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nauwe samenwerking tussen een jeugdzorginstelling en FACT-teams</dc:title>
  <dc:creator>Barbara van Straaten</dc:creator>
  <cp:lastModifiedBy>Venhovens T.J.P.M. (Theo)</cp:lastModifiedBy>
  <cp:revision>41</cp:revision>
  <dcterms:created xsi:type="dcterms:W3CDTF">2019-11-07T09:03:48Z</dcterms:created>
  <dcterms:modified xsi:type="dcterms:W3CDTF">2019-11-19T12:19:53Z</dcterms:modified>
</cp:coreProperties>
</file>