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3"/>
  </p:notesMasterIdLst>
  <p:sldIdLst>
    <p:sldId id="283" r:id="rId2"/>
    <p:sldId id="268" r:id="rId3"/>
    <p:sldId id="270" r:id="rId4"/>
    <p:sldId id="273" r:id="rId5"/>
    <p:sldId id="276" r:id="rId6"/>
    <p:sldId id="265" r:id="rId7"/>
    <p:sldId id="274" r:id="rId8"/>
    <p:sldId id="275" r:id="rId9"/>
    <p:sldId id="284" r:id="rId10"/>
    <p:sldId id="279" r:id="rId11"/>
    <p:sldId id="281" r:id="rId12"/>
  </p:sldIdLst>
  <p:sldSz cx="12192000" cy="6858000"/>
  <p:notesSz cx="6858000" cy="9144000"/>
  <p:embeddedFontLst>
    <p:embeddedFont>
      <p:font typeface="Bolder" panose="020B0604020202020204" charset="0"/>
      <p:regular r:id="rId14"/>
      <p:bold r:id="rId15"/>
      <p:italic r:id="rId16"/>
    </p:embeddedFont>
    <p:embeddedFont>
      <p:font typeface="Bolder Heading" panose="020B0604020202020204" charset="0"/>
      <p:bold r:id="rId17"/>
    </p:embeddedFont>
    <p:embeddedFont>
      <p:font typeface="Bolder Light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FF4F6"/>
    <a:srgbClr val="EE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DC1A5-7E0B-4201-80D0-BA3C56898054}" type="datetimeFigureOut">
              <a:rPr lang="nl-NL" smtClean="0"/>
              <a:t>09-10-2024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486F-F2EE-4927-ABA3-E578560E238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313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 heb je nu als organisatie het meeste last van? Waar heeft de jongere het meeste last van?</a:t>
            </a:r>
          </a:p>
          <a:p>
            <a:r>
              <a:rPr lang="nl-NL" dirty="0"/>
              <a:t>Wat zou je graag als eerste opgelost willen hebben?</a:t>
            </a:r>
          </a:p>
          <a:p>
            <a:r>
              <a:rPr lang="nl-NL" dirty="0"/>
              <a:t>Welke bijdrage kun je leveren?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EEB3-97DB-4368-A7C3-9A51D3C172C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80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e Teks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2E4CB17-D138-44B8-9DC7-A6428596DFF5}"/>
              </a:ext>
            </a:extLst>
          </p:cNvPr>
          <p:cNvSpPr/>
          <p:nvPr userDrawn="1"/>
        </p:nvSpPr>
        <p:spPr>
          <a:xfrm>
            <a:off x="-1" y="4730196"/>
            <a:ext cx="12192000" cy="2127374"/>
          </a:xfrm>
          <a:custGeom>
            <a:avLst/>
            <a:gdLst>
              <a:gd name="connsiteX0" fmla="*/ 371474 w 12192000"/>
              <a:gd name="connsiteY0" fmla="*/ 0 h 2127374"/>
              <a:gd name="connsiteX1" fmla="*/ 11820525 w 12192000"/>
              <a:gd name="connsiteY1" fmla="*/ 0 h 2127374"/>
              <a:gd name="connsiteX2" fmla="*/ 11820525 w 12192000"/>
              <a:gd name="connsiteY2" fmla="*/ 571011 h 2127374"/>
              <a:gd name="connsiteX3" fmla="*/ 12192000 w 12192000"/>
              <a:gd name="connsiteY3" fmla="*/ 571011 h 2127374"/>
              <a:gd name="connsiteX4" fmla="*/ 12192000 w 12192000"/>
              <a:gd name="connsiteY4" fmla="*/ 2127374 h 2127374"/>
              <a:gd name="connsiteX5" fmla="*/ 0 w 12192000"/>
              <a:gd name="connsiteY5" fmla="*/ 2127374 h 2127374"/>
              <a:gd name="connsiteX6" fmla="*/ 0 w 12192000"/>
              <a:gd name="connsiteY6" fmla="*/ 571011 h 2127374"/>
              <a:gd name="connsiteX7" fmla="*/ 371474 w 12192000"/>
              <a:gd name="connsiteY7" fmla="*/ 571011 h 21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27374">
                <a:moveTo>
                  <a:pt x="371474" y="0"/>
                </a:moveTo>
                <a:lnTo>
                  <a:pt x="11820525" y="0"/>
                </a:lnTo>
                <a:lnTo>
                  <a:pt x="11820525" y="571011"/>
                </a:lnTo>
                <a:lnTo>
                  <a:pt x="12192000" y="571011"/>
                </a:lnTo>
                <a:lnTo>
                  <a:pt x="12192000" y="2127374"/>
                </a:lnTo>
                <a:lnTo>
                  <a:pt x="0" y="2127374"/>
                </a:lnTo>
                <a:lnTo>
                  <a:pt x="0" y="571011"/>
                </a:lnTo>
                <a:lnTo>
                  <a:pt x="371474" y="5710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C9148FF8-1791-499B-86B7-D5A170C389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5301208"/>
          </a:xfrm>
          <a:custGeom>
            <a:avLst/>
            <a:gdLst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481227 h 5481227"/>
              <a:gd name="connsiteX4" fmla="*/ 12191999 w 12192000"/>
              <a:gd name="connsiteY4" fmla="*/ 5301208 h 5481227"/>
              <a:gd name="connsiteX5" fmla="*/ 11820524 w 12192000"/>
              <a:gd name="connsiteY5" fmla="*/ 5301208 h 5481227"/>
              <a:gd name="connsiteX6" fmla="*/ 11820524 w 12192000"/>
              <a:gd name="connsiteY6" fmla="*/ 4730197 h 5481227"/>
              <a:gd name="connsiteX7" fmla="*/ 371473 w 12192000"/>
              <a:gd name="connsiteY7" fmla="*/ 4730197 h 5481227"/>
              <a:gd name="connsiteX8" fmla="*/ 371473 w 12192000"/>
              <a:gd name="connsiteY8" fmla="*/ 5301208 h 5481227"/>
              <a:gd name="connsiteX9" fmla="*/ 0 w 12192000"/>
              <a:gd name="connsiteY9" fmla="*/ 5301208 h 5481227"/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301208 h 5481227"/>
              <a:gd name="connsiteX4" fmla="*/ 11820524 w 12192000"/>
              <a:gd name="connsiteY4" fmla="*/ 5301208 h 5481227"/>
              <a:gd name="connsiteX5" fmla="*/ 11820524 w 12192000"/>
              <a:gd name="connsiteY5" fmla="*/ 4730197 h 5481227"/>
              <a:gd name="connsiteX6" fmla="*/ 371473 w 12192000"/>
              <a:gd name="connsiteY6" fmla="*/ 4730197 h 5481227"/>
              <a:gd name="connsiteX7" fmla="*/ 371473 w 12192000"/>
              <a:gd name="connsiteY7" fmla="*/ 5301208 h 5481227"/>
              <a:gd name="connsiteX8" fmla="*/ 0 w 12192000"/>
              <a:gd name="connsiteY8" fmla="*/ 5301208 h 5481227"/>
              <a:gd name="connsiteX9" fmla="*/ 0 w 12192000"/>
              <a:gd name="connsiteY9" fmla="*/ 0 h 5481227"/>
              <a:gd name="connsiteX0" fmla="*/ 0 w 12192000"/>
              <a:gd name="connsiteY0" fmla="*/ 0 h 5301208"/>
              <a:gd name="connsiteX1" fmla="*/ 12192000 w 12192000"/>
              <a:gd name="connsiteY1" fmla="*/ 0 h 5301208"/>
              <a:gd name="connsiteX2" fmla="*/ 12191999 w 12192000"/>
              <a:gd name="connsiteY2" fmla="*/ 5301208 h 5301208"/>
              <a:gd name="connsiteX3" fmla="*/ 11820524 w 12192000"/>
              <a:gd name="connsiteY3" fmla="*/ 5301208 h 5301208"/>
              <a:gd name="connsiteX4" fmla="*/ 11820524 w 12192000"/>
              <a:gd name="connsiteY4" fmla="*/ 4730197 h 5301208"/>
              <a:gd name="connsiteX5" fmla="*/ 371473 w 12192000"/>
              <a:gd name="connsiteY5" fmla="*/ 4730197 h 5301208"/>
              <a:gd name="connsiteX6" fmla="*/ 371473 w 12192000"/>
              <a:gd name="connsiteY6" fmla="*/ 5301208 h 5301208"/>
              <a:gd name="connsiteX7" fmla="*/ 0 w 12192000"/>
              <a:gd name="connsiteY7" fmla="*/ 5301208 h 5301208"/>
              <a:gd name="connsiteX8" fmla="*/ 0 w 12192000"/>
              <a:gd name="connsiteY8" fmla="*/ 0 h 530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301208">
                <a:moveTo>
                  <a:pt x="0" y="0"/>
                </a:moveTo>
                <a:lnTo>
                  <a:pt x="12192000" y="0"/>
                </a:lnTo>
                <a:cubicBezTo>
                  <a:pt x="12192000" y="1767069"/>
                  <a:pt x="12191999" y="3534139"/>
                  <a:pt x="12191999" y="5301208"/>
                </a:cubicBezTo>
                <a:lnTo>
                  <a:pt x="11820524" y="5301208"/>
                </a:lnTo>
                <a:lnTo>
                  <a:pt x="11820524" y="4730197"/>
                </a:lnTo>
                <a:lnTo>
                  <a:pt x="371473" y="4730197"/>
                </a:lnTo>
                <a:lnTo>
                  <a:pt x="371473" y="5301208"/>
                </a:lnTo>
                <a:lnTo>
                  <a:pt x="0" y="53012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/>
              <a:t>Click on the icon to insert an image.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561D809-9D06-4339-905E-57D15BF52D5F}"/>
              </a:ext>
            </a:extLst>
          </p:cNvPr>
          <p:cNvCxnSpPr/>
          <p:nvPr userDrawn="1"/>
        </p:nvCxnSpPr>
        <p:spPr>
          <a:xfrm>
            <a:off x="371475" y="5687728"/>
            <a:ext cx="114490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64C0D87-9DD0-440C-96F2-F1EA82265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454" y="352892"/>
            <a:ext cx="11533584" cy="95795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style.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D989A-7D39-4965-A5D1-BCEF82645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5072484"/>
            <a:ext cx="10585450" cy="31579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the subtitle style of the model.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F074F96-6D3A-8F40-86E5-70207D389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342" y="5982719"/>
            <a:ext cx="2757696" cy="4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3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561D809-9D06-4339-905E-57D15BF52D5F}"/>
              </a:ext>
            </a:extLst>
          </p:cNvPr>
          <p:cNvCxnSpPr/>
          <p:nvPr userDrawn="1"/>
        </p:nvCxnSpPr>
        <p:spPr>
          <a:xfrm>
            <a:off x="371475" y="5687728"/>
            <a:ext cx="114490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64C0D87-9DD0-440C-96F2-F1EA82265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454" y="352892"/>
            <a:ext cx="11533584" cy="95795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5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 noProof="0"/>
              <a:t>Click to edit style.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D989A-7D39-4965-A5D1-BCEF82645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4443879"/>
            <a:ext cx="6732885" cy="300788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EE1B71-1BA1-4978-AF31-0F6951385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4" y="4792735"/>
            <a:ext cx="5040313" cy="240579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en-GB" noProof="0"/>
              <a:t>Function.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C15B090D-116F-442C-9B17-6241D13208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4" y="5104837"/>
            <a:ext cx="5040313" cy="240579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Telephone | Email.</a:t>
            </a:r>
          </a:p>
        </p:txBody>
      </p:sp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56F565E4-0E7E-7B4A-B55F-541D7258F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342" y="5982719"/>
            <a:ext cx="2757696" cy="4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5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DD1C48D-CCE3-481D-BB73-62C94F7B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Title of the presentation | Name Surname | Date Place.</a:t>
            </a:r>
            <a:endParaRPr lang="en-GB" b="0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50C081-C382-4BAB-B7AA-8D5B8215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dirty="0"/>
              <a:t>‹no.›</a:t>
            </a:r>
          </a:p>
        </p:txBody>
      </p:sp>
    </p:spTree>
    <p:extLst>
      <p:ext uri="{BB962C8B-B14F-4D97-AF65-F5344CB8AC3E}">
        <p14:creationId xmlns:p14="http://schemas.microsoft.com/office/powerpoint/2010/main" val="14641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Witte Tekst">
    <p:bg>
      <p:bgPr>
        <a:solidFill>
          <a:srgbClr val="E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42E4CB17-D138-44B8-9DC7-A6428596DFF5}"/>
              </a:ext>
            </a:extLst>
          </p:cNvPr>
          <p:cNvSpPr/>
          <p:nvPr userDrawn="1"/>
        </p:nvSpPr>
        <p:spPr>
          <a:xfrm>
            <a:off x="-1" y="4730196"/>
            <a:ext cx="12192000" cy="2127374"/>
          </a:xfrm>
          <a:custGeom>
            <a:avLst/>
            <a:gdLst>
              <a:gd name="connsiteX0" fmla="*/ 371474 w 12192000"/>
              <a:gd name="connsiteY0" fmla="*/ 0 h 2127374"/>
              <a:gd name="connsiteX1" fmla="*/ 11820525 w 12192000"/>
              <a:gd name="connsiteY1" fmla="*/ 0 h 2127374"/>
              <a:gd name="connsiteX2" fmla="*/ 11820525 w 12192000"/>
              <a:gd name="connsiteY2" fmla="*/ 571011 h 2127374"/>
              <a:gd name="connsiteX3" fmla="*/ 12192000 w 12192000"/>
              <a:gd name="connsiteY3" fmla="*/ 571011 h 2127374"/>
              <a:gd name="connsiteX4" fmla="*/ 12192000 w 12192000"/>
              <a:gd name="connsiteY4" fmla="*/ 2127374 h 2127374"/>
              <a:gd name="connsiteX5" fmla="*/ 0 w 12192000"/>
              <a:gd name="connsiteY5" fmla="*/ 2127374 h 2127374"/>
              <a:gd name="connsiteX6" fmla="*/ 0 w 12192000"/>
              <a:gd name="connsiteY6" fmla="*/ 571011 h 2127374"/>
              <a:gd name="connsiteX7" fmla="*/ 371474 w 12192000"/>
              <a:gd name="connsiteY7" fmla="*/ 571011 h 21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27374">
                <a:moveTo>
                  <a:pt x="371474" y="0"/>
                </a:moveTo>
                <a:lnTo>
                  <a:pt x="11820525" y="0"/>
                </a:lnTo>
                <a:lnTo>
                  <a:pt x="11820525" y="571011"/>
                </a:lnTo>
                <a:lnTo>
                  <a:pt x="12192000" y="571011"/>
                </a:lnTo>
                <a:lnTo>
                  <a:pt x="12192000" y="2127374"/>
                </a:lnTo>
                <a:lnTo>
                  <a:pt x="0" y="2127374"/>
                </a:lnTo>
                <a:lnTo>
                  <a:pt x="0" y="571011"/>
                </a:lnTo>
                <a:lnTo>
                  <a:pt x="371474" y="5710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C9148FF8-1791-499B-86B7-D5A170C389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5301208"/>
          </a:xfrm>
          <a:custGeom>
            <a:avLst/>
            <a:gdLst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481227 h 5481227"/>
              <a:gd name="connsiteX4" fmla="*/ 12191999 w 12192000"/>
              <a:gd name="connsiteY4" fmla="*/ 5301208 h 5481227"/>
              <a:gd name="connsiteX5" fmla="*/ 11820524 w 12192000"/>
              <a:gd name="connsiteY5" fmla="*/ 5301208 h 5481227"/>
              <a:gd name="connsiteX6" fmla="*/ 11820524 w 12192000"/>
              <a:gd name="connsiteY6" fmla="*/ 4730197 h 5481227"/>
              <a:gd name="connsiteX7" fmla="*/ 371473 w 12192000"/>
              <a:gd name="connsiteY7" fmla="*/ 4730197 h 5481227"/>
              <a:gd name="connsiteX8" fmla="*/ 371473 w 12192000"/>
              <a:gd name="connsiteY8" fmla="*/ 5301208 h 5481227"/>
              <a:gd name="connsiteX9" fmla="*/ 0 w 12192000"/>
              <a:gd name="connsiteY9" fmla="*/ 5301208 h 5481227"/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301208 h 5481227"/>
              <a:gd name="connsiteX4" fmla="*/ 11820524 w 12192000"/>
              <a:gd name="connsiteY4" fmla="*/ 5301208 h 5481227"/>
              <a:gd name="connsiteX5" fmla="*/ 11820524 w 12192000"/>
              <a:gd name="connsiteY5" fmla="*/ 4730197 h 5481227"/>
              <a:gd name="connsiteX6" fmla="*/ 371473 w 12192000"/>
              <a:gd name="connsiteY6" fmla="*/ 4730197 h 5481227"/>
              <a:gd name="connsiteX7" fmla="*/ 371473 w 12192000"/>
              <a:gd name="connsiteY7" fmla="*/ 5301208 h 5481227"/>
              <a:gd name="connsiteX8" fmla="*/ 0 w 12192000"/>
              <a:gd name="connsiteY8" fmla="*/ 5301208 h 5481227"/>
              <a:gd name="connsiteX9" fmla="*/ 0 w 12192000"/>
              <a:gd name="connsiteY9" fmla="*/ 0 h 5481227"/>
              <a:gd name="connsiteX0" fmla="*/ 0 w 12192000"/>
              <a:gd name="connsiteY0" fmla="*/ 0 h 5301208"/>
              <a:gd name="connsiteX1" fmla="*/ 12192000 w 12192000"/>
              <a:gd name="connsiteY1" fmla="*/ 0 h 5301208"/>
              <a:gd name="connsiteX2" fmla="*/ 12191999 w 12192000"/>
              <a:gd name="connsiteY2" fmla="*/ 5301208 h 5301208"/>
              <a:gd name="connsiteX3" fmla="*/ 11820524 w 12192000"/>
              <a:gd name="connsiteY3" fmla="*/ 5301208 h 5301208"/>
              <a:gd name="connsiteX4" fmla="*/ 11820524 w 12192000"/>
              <a:gd name="connsiteY4" fmla="*/ 4730197 h 5301208"/>
              <a:gd name="connsiteX5" fmla="*/ 371473 w 12192000"/>
              <a:gd name="connsiteY5" fmla="*/ 4730197 h 5301208"/>
              <a:gd name="connsiteX6" fmla="*/ 371473 w 12192000"/>
              <a:gd name="connsiteY6" fmla="*/ 5301208 h 5301208"/>
              <a:gd name="connsiteX7" fmla="*/ 0 w 12192000"/>
              <a:gd name="connsiteY7" fmla="*/ 5301208 h 5301208"/>
              <a:gd name="connsiteX8" fmla="*/ 0 w 12192000"/>
              <a:gd name="connsiteY8" fmla="*/ 0 h 530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301208">
                <a:moveTo>
                  <a:pt x="0" y="0"/>
                </a:moveTo>
                <a:lnTo>
                  <a:pt x="12192000" y="0"/>
                </a:lnTo>
                <a:cubicBezTo>
                  <a:pt x="12192000" y="1767069"/>
                  <a:pt x="12191999" y="3534139"/>
                  <a:pt x="12191999" y="5301208"/>
                </a:cubicBezTo>
                <a:lnTo>
                  <a:pt x="11820524" y="5301208"/>
                </a:lnTo>
                <a:lnTo>
                  <a:pt x="11820524" y="4730197"/>
                </a:lnTo>
                <a:lnTo>
                  <a:pt x="371473" y="4730197"/>
                </a:lnTo>
                <a:lnTo>
                  <a:pt x="371473" y="5301208"/>
                </a:lnTo>
                <a:lnTo>
                  <a:pt x="0" y="53012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/>
              <a:t>Click on the icon to insert an image.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561D809-9D06-4339-905E-57D15BF52D5F}"/>
              </a:ext>
            </a:extLst>
          </p:cNvPr>
          <p:cNvCxnSpPr/>
          <p:nvPr userDrawn="1"/>
        </p:nvCxnSpPr>
        <p:spPr>
          <a:xfrm>
            <a:off x="371475" y="5687728"/>
            <a:ext cx="114490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64C0D87-9DD0-440C-96F2-F1EA822656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454" y="352892"/>
            <a:ext cx="11533584" cy="95795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style.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ED989A-7D39-4965-A5D1-BCEF82645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5072484"/>
            <a:ext cx="10585450" cy="315792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the subtitle style of the model.</a:t>
            </a:r>
          </a:p>
        </p:txBody>
      </p:sp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3299867-540B-AC48-834F-027CB3C50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9342" y="5982719"/>
            <a:ext cx="2757696" cy="4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81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the title here.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‹no.›</a:t>
            </a:r>
          </a:p>
        </p:txBody>
      </p:sp>
      <p:sp>
        <p:nvSpPr>
          <p:cNvPr id="7" name="Tijdelijke aanduiding voor tekst 20">
            <a:extLst>
              <a:ext uri="{FF2B5EF4-FFF2-40B4-BE49-F238E27FC236}">
                <a16:creationId xmlns:a16="http://schemas.microsoft.com/office/drawing/2014/main" id="{02B4FB70-BC91-43F6-BF53-093B9565B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4644653" cy="1508618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the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F8C2FADA-18B4-4ADB-88EE-EA2F16EFB5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7928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DF3A78EE-60E5-4831-96A7-1F4F74BFF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1412875"/>
            <a:ext cx="4644653" cy="1508618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the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04D2F707-27EA-4DBB-8CC5-A984DCFE8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3066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5070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the title here.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r>
              <a:rPr lang="en-GB" noProof="0"/>
              <a:t>‹no.›</a:t>
            </a:r>
          </a:p>
        </p:txBody>
      </p:sp>
      <p:sp>
        <p:nvSpPr>
          <p:cNvPr id="7" name="Tijdelijke aanduiding voor tekst 20">
            <a:extLst>
              <a:ext uri="{FF2B5EF4-FFF2-40B4-BE49-F238E27FC236}">
                <a16:creationId xmlns:a16="http://schemas.microsoft.com/office/drawing/2014/main" id="{02B4FB70-BC91-43F6-BF53-093B9565B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3348509" cy="1200842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edit the text style.</a:t>
            </a:r>
          </a:p>
          <a:p>
            <a:pPr lvl="1"/>
            <a:r>
              <a:rPr lang="en-GB" noProof="0"/>
              <a:t> 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8" name="Tijdelijke aanduiding voor tekst 20">
            <a:extLst>
              <a:ext uri="{FF2B5EF4-FFF2-40B4-BE49-F238E27FC236}">
                <a16:creationId xmlns:a16="http://schemas.microsoft.com/office/drawing/2014/main" id="{F8C2FADA-18B4-4ADB-88EE-EA2F16EFB5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3792" y="1393830"/>
            <a:ext cx="1619797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  <p:sp>
        <p:nvSpPr>
          <p:cNvPr id="9" name="Tijdelijke aanduiding voor tekst 20">
            <a:extLst>
              <a:ext uri="{FF2B5EF4-FFF2-40B4-BE49-F238E27FC236}">
                <a16:creationId xmlns:a16="http://schemas.microsoft.com/office/drawing/2014/main" id="{DF3A78EE-60E5-4831-96A7-1F4F74BFF2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1412875"/>
            <a:ext cx="3348509" cy="1200842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2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  <a:defRPr>
                <a:solidFill>
                  <a:schemeClr val="tx2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edit the text style.</a:t>
            </a:r>
          </a:p>
          <a:p>
            <a:pPr lvl="1"/>
            <a:r>
              <a:rPr lang="en-GB" noProof="0"/>
              <a:t> 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0" name="Tijdelijke aanduiding voor tekst 20">
            <a:extLst>
              <a:ext uri="{FF2B5EF4-FFF2-40B4-BE49-F238E27FC236}">
                <a16:creationId xmlns:a16="http://schemas.microsoft.com/office/drawing/2014/main" id="{04D2F707-27EA-4DBB-8CC5-A984DCFE89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8930" y="1393830"/>
            <a:ext cx="1619797" cy="615553"/>
          </a:xfrm>
        </p:spPr>
        <p:txBody>
          <a:bodyPr/>
          <a:lstStyle>
            <a:lvl1pPr marL="361950" marR="0" indent="-36195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="1">
                <a:solidFill>
                  <a:schemeClr val="bg2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marL="361950" marR="0" lvl="0" indent="-36195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noProof="0"/>
              <a:t>No.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934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r>
              <a:rPr lang="en-GB" noProof="0"/>
              <a:t>‹no.›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7794D62-4901-48ED-907C-623DB03D5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style.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06EE45-06F8-4DF4-83C5-FDC8369F38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8064500" cy="155343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edit the text style of the model.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0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Titel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r>
              <a:rPr lang="en-GB" noProof="0"/>
              <a:t>‹no.›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7794D62-4901-48ED-907C-623DB03D5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style.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D86EA7-3800-4098-9C3B-D60C83F74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5040313" cy="155343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edit the text style of the model.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8616C892-A3D7-4AB8-A8C1-25C693427B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8414" y="1412875"/>
            <a:ext cx="5040313" cy="155343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edit the text style of the model.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0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DE4BFBE3-11A7-4511-A1B9-AB9AD49EE09C}"/>
              </a:ext>
            </a:extLst>
          </p:cNvPr>
          <p:cNvSpPr/>
          <p:nvPr userDrawn="1"/>
        </p:nvSpPr>
        <p:spPr>
          <a:xfrm>
            <a:off x="-1" y="5625244"/>
            <a:ext cx="12192000" cy="1232755"/>
          </a:xfrm>
          <a:custGeom>
            <a:avLst/>
            <a:gdLst>
              <a:gd name="connsiteX0" fmla="*/ 0 w 12192000"/>
              <a:gd name="connsiteY0" fmla="*/ 0 h 980645"/>
              <a:gd name="connsiteX1" fmla="*/ 12192000 w 12192000"/>
              <a:gd name="connsiteY1" fmla="*/ 0 h 980645"/>
              <a:gd name="connsiteX2" fmla="*/ 12192000 w 12192000"/>
              <a:gd name="connsiteY2" fmla="*/ 980645 h 980645"/>
              <a:gd name="connsiteX3" fmla="*/ 0 w 12192000"/>
              <a:gd name="connsiteY3" fmla="*/ 980645 h 98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80645">
                <a:moveTo>
                  <a:pt x="0" y="0"/>
                </a:moveTo>
                <a:lnTo>
                  <a:pt x="12192000" y="0"/>
                </a:lnTo>
                <a:lnTo>
                  <a:pt x="12192000" y="980645"/>
                </a:lnTo>
                <a:lnTo>
                  <a:pt x="0" y="9806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84D550-020C-4B96-B890-10F240E3F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01" y="333375"/>
            <a:ext cx="11407598" cy="970715"/>
          </a:xfrm>
        </p:spPr>
        <p:txBody>
          <a:bodyPr wrap="square" anchor="t" anchorCtr="0">
            <a:spAutoFit/>
          </a:bodyPr>
          <a:lstStyle>
            <a:lvl1pPr>
              <a:lnSpc>
                <a:spcPct val="83000"/>
              </a:lnSpc>
              <a:defRPr sz="7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Chapter title.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80BF8A-05CD-44BB-B796-05D05D7D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the presentation | Name Surname | Date Place.</a:t>
            </a:r>
            <a:endParaRPr lang="en-GB" b="0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C4D239-1FB6-4805-BC67-2F75F30F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‹no.›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FC17311D-1941-4669-98A7-5B9BC81A3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412875"/>
            <a:ext cx="4644653" cy="1578061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2" name="Tijdelijke aanduiding voor tekst 20">
            <a:extLst>
              <a:ext uri="{FF2B5EF4-FFF2-40B4-BE49-F238E27FC236}">
                <a16:creationId xmlns:a16="http://schemas.microsoft.com/office/drawing/2014/main" id="{FD8F491C-E061-4349-A0D4-531613F30B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7928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  <p:sp>
        <p:nvSpPr>
          <p:cNvPr id="23" name="Tijdelijke aanduiding voor tekst 20">
            <a:extLst>
              <a:ext uri="{FF2B5EF4-FFF2-40B4-BE49-F238E27FC236}">
                <a16:creationId xmlns:a16="http://schemas.microsoft.com/office/drawing/2014/main" id="{04EA9CDB-E565-473D-81ED-CCD3EA31A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3" y="1412875"/>
            <a:ext cx="4644653" cy="1578061"/>
          </a:xfrm>
        </p:spPr>
        <p:txBody>
          <a:bodyPr/>
          <a:lstStyle>
            <a:lvl1pPr marL="361950" indent="-361950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1pPr>
            <a:lvl2pPr marL="714375" indent="-361950">
              <a:lnSpc>
                <a:spcPts val="24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76325" indent="-223838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 marL="1971675" indent="-180975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 marL="2600325" indent="0">
              <a:lnSpc>
                <a:spcPts val="24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text style.</a:t>
            </a:r>
          </a:p>
          <a:p>
            <a:pPr lvl="1"/>
            <a:r>
              <a:rPr lang="en-GB" noProof="0" dirty="0"/>
              <a:t> 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DEBF3DC8-D6A9-4054-924F-C53AD89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3066" y="1393830"/>
            <a:ext cx="504824" cy="307777"/>
          </a:xfrm>
        </p:spPr>
        <p:txBody>
          <a:bodyPr/>
          <a:lstStyle>
            <a:lvl1pPr marL="361950" indent="-361950" algn="r">
              <a:lnSpc>
                <a:spcPts val="2400"/>
              </a:lnSpc>
              <a:spcBef>
                <a:spcPts val="0"/>
              </a:spcBef>
              <a:buFont typeface="+mj-lt"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714375" indent="-361950" algn="r">
              <a:lnSpc>
                <a:spcPct val="125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1076325" indent="-223838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1971675" indent="-180975" algn="r">
              <a:lnSpc>
                <a:spcPct val="125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2600325" indent="0" algn="r">
              <a:lnSpc>
                <a:spcPct val="125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069134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 Witte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CCF66-D028-44FA-9356-13E97E77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416236"/>
            <a:ext cx="8064501" cy="155343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EB2E76A-4D35-4F1B-BFF2-EAA8CAE11B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12192001" cy="6857571"/>
          </a:xfrm>
          <a:custGeom>
            <a:avLst/>
            <a:gdLst>
              <a:gd name="connsiteX0" fmla="*/ 1 w 12192001"/>
              <a:gd name="connsiteY0" fmla="*/ 0 h 6857571"/>
              <a:gd name="connsiteX1" fmla="*/ 12192001 w 12192001"/>
              <a:gd name="connsiteY1" fmla="*/ 0 h 6857571"/>
              <a:gd name="connsiteX2" fmla="*/ 12192000 w 12192001"/>
              <a:gd name="connsiteY2" fmla="*/ 5301208 h 6857571"/>
              <a:gd name="connsiteX3" fmla="*/ 12192000 w 12192001"/>
              <a:gd name="connsiteY3" fmla="*/ 6857571 h 6857571"/>
              <a:gd name="connsiteX4" fmla="*/ 0 w 12192001"/>
              <a:gd name="connsiteY4" fmla="*/ 6857571 h 6857571"/>
              <a:gd name="connsiteX5" fmla="*/ 0 w 12192001"/>
              <a:gd name="connsiteY5" fmla="*/ 5034111 h 6857571"/>
              <a:gd name="connsiteX6" fmla="*/ 1 w 12192001"/>
              <a:gd name="connsiteY6" fmla="*/ 5034111 h 68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57571">
                <a:moveTo>
                  <a:pt x="1" y="0"/>
                </a:moveTo>
                <a:lnTo>
                  <a:pt x="12192001" y="0"/>
                </a:lnTo>
                <a:cubicBezTo>
                  <a:pt x="12192001" y="1767069"/>
                  <a:pt x="12192000" y="3534139"/>
                  <a:pt x="12192000" y="5301208"/>
                </a:cubicBezTo>
                <a:lnTo>
                  <a:pt x="12192000" y="6857571"/>
                </a:lnTo>
                <a:lnTo>
                  <a:pt x="0" y="6857571"/>
                </a:lnTo>
                <a:lnTo>
                  <a:pt x="0" y="5034111"/>
                </a:lnTo>
                <a:lnTo>
                  <a:pt x="1" y="50341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 dirty="0"/>
              <a:t>Click on the icon to insert an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4" y="2791452"/>
            <a:ext cx="10585452" cy="1061829"/>
          </a:xfrm>
        </p:spPr>
        <p:txBody>
          <a:bodyPr anchor="ctr" anchorCtr="0"/>
          <a:lstStyle>
            <a:lvl1pPr algn="ctr">
              <a:defRPr sz="7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Click to edit.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| Name Surname | Date Place.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‹no.›</a:t>
            </a:r>
          </a:p>
        </p:txBody>
      </p:sp>
    </p:spTree>
    <p:extLst>
      <p:ext uri="{BB962C8B-B14F-4D97-AF65-F5344CB8AC3E}">
        <p14:creationId xmlns:p14="http://schemas.microsoft.com/office/powerpoint/2010/main" val="161566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 Zwar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CCF66-D028-44FA-9356-13E97E77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416236"/>
            <a:ext cx="8064501" cy="155343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4EB2E76A-4D35-4F1B-BFF2-EAA8CAE11B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12192001" cy="6857571"/>
          </a:xfrm>
          <a:custGeom>
            <a:avLst/>
            <a:gdLst>
              <a:gd name="connsiteX0" fmla="*/ 1 w 12192001"/>
              <a:gd name="connsiteY0" fmla="*/ 0 h 6857571"/>
              <a:gd name="connsiteX1" fmla="*/ 12192001 w 12192001"/>
              <a:gd name="connsiteY1" fmla="*/ 0 h 6857571"/>
              <a:gd name="connsiteX2" fmla="*/ 12192000 w 12192001"/>
              <a:gd name="connsiteY2" fmla="*/ 5301208 h 6857571"/>
              <a:gd name="connsiteX3" fmla="*/ 12192000 w 12192001"/>
              <a:gd name="connsiteY3" fmla="*/ 6857571 h 6857571"/>
              <a:gd name="connsiteX4" fmla="*/ 0 w 12192001"/>
              <a:gd name="connsiteY4" fmla="*/ 6857571 h 6857571"/>
              <a:gd name="connsiteX5" fmla="*/ 0 w 12192001"/>
              <a:gd name="connsiteY5" fmla="*/ 5034111 h 6857571"/>
              <a:gd name="connsiteX6" fmla="*/ 1 w 12192001"/>
              <a:gd name="connsiteY6" fmla="*/ 5034111 h 68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57571">
                <a:moveTo>
                  <a:pt x="1" y="0"/>
                </a:moveTo>
                <a:lnTo>
                  <a:pt x="12192001" y="0"/>
                </a:lnTo>
                <a:cubicBezTo>
                  <a:pt x="12192001" y="1767069"/>
                  <a:pt x="12192000" y="3534139"/>
                  <a:pt x="12192000" y="5301208"/>
                </a:cubicBezTo>
                <a:lnTo>
                  <a:pt x="12192000" y="6857571"/>
                </a:lnTo>
                <a:lnTo>
                  <a:pt x="0" y="6857571"/>
                </a:lnTo>
                <a:lnTo>
                  <a:pt x="0" y="5034111"/>
                </a:lnTo>
                <a:lnTo>
                  <a:pt x="1" y="50341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1044000" anchor="ctr" anchorCtr="0">
            <a:noAutofit/>
          </a:bodyPr>
          <a:lstStyle>
            <a:lvl1pPr algn="ctr">
              <a:buNone/>
              <a:defRPr sz="18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r>
              <a:rPr lang="en-GB" noProof="0" dirty="0"/>
              <a:t>Click on the icon to insert an image.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2DD64-0003-44D9-84BA-D8D1EE20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086" y="2621713"/>
            <a:ext cx="6206258" cy="552139"/>
          </a:xfrm>
        </p:spPr>
        <p:txBody>
          <a:bodyPr anchor="ctr" anchorCtr="0"/>
          <a:lstStyle>
            <a:lvl1pPr algn="ctr">
              <a:defRPr sz="3800" b="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Click to edit.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6AF439-70B1-4833-98E8-D81A6CDF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| Name Surname | Date Place.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069166-6918-4B61-B0A5-D592956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‹no.›</a:t>
            </a:r>
          </a:p>
        </p:txBody>
      </p:sp>
    </p:spTree>
    <p:extLst>
      <p:ext uri="{BB962C8B-B14F-4D97-AF65-F5344CB8AC3E}">
        <p14:creationId xmlns:p14="http://schemas.microsoft.com/office/powerpoint/2010/main" val="111277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030D29-D884-4D67-B35A-C53B2F8C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4" y="1416236"/>
            <a:ext cx="8064501" cy="27504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noProof="0" dirty="0"/>
              <a:t>Click to edit the text style of the model.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92C172-119C-46CD-A48C-AEBAD963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3375"/>
            <a:ext cx="11376025" cy="4247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/>
              <a:t>Click to edit the style.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67B8AD-E6CC-439E-8C05-A689B4CA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6" y="6347705"/>
            <a:ext cx="741620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noProof="0"/>
              <a:t>Title of the presentation | Name Surname | Date Place.</a:t>
            </a:r>
            <a:endParaRPr lang="en-GB" b="0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AB56EB-CB24-4FEA-975B-F6B5ADE4D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6850" y="6224176"/>
            <a:ext cx="61144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noProof="0"/>
              <a:t>‹no.›</a:t>
            </a:r>
            <a:endParaRPr lang="en-GB" sz="2000" noProof="0"/>
          </a:p>
        </p:txBody>
      </p:sp>
    </p:spTree>
    <p:extLst>
      <p:ext uri="{BB962C8B-B14F-4D97-AF65-F5344CB8AC3E}">
        <p14:creationId xmlns:p14="http://schemas.microsoft.com/office/powerpoint/2010/main" val="218786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2" r:id="rId5"/>
    <p:sldLayoutId id="2147483668" r:id="rId6"/>
    <p:sldLayoutId id="2147483651" r:id="rId7"/>
    <p:sldLayoutId id="2147483666" r:id="rId8"/>
    <p:sldLayoutId id="2147483667" r:id="rId9"/>
    <p:sldLayoutId id="2147483664" r:id="rId10"/>
    <p:sldLayoutId id="2147483655" r:id="rId11"/>
  </p:sldLayoutIdLst>
  <p:hf hd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kern="1200">
          <a:solidFill>
            <a:schemeClr val="bg2"/>
          </a:solidFill>
          <a:latin typeface="Bolder Light" panose="000004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Bolder Light" panose="000004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5000"/>
        </a:lnSpc>
        <a:spcBef>
          <a:spcPts val="300"/>
        </a:spcBef>
        <a:buSzPct val="8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5000"/>
        </a:lnSpc>
        <a:spcBef>
          <a:spcPts val="3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180975" algn="l" defTabSz="914400" rtl="0" eaLnBrk="1" latinLnBrk="0" hangingPunct="1">
        <a:lnSpc>
          <a:spcPct val="105000"/>
        </a:lnSpc>
        <a:spcBef>
          <a:spcPts val="3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361950" indent="-361950" algn="l" defTabSz="914400" rtl="0" eaLnBrk="1" latinLnBrk="0" hangingPunct="1">
        <a:lnSpc>
          <a:spcPct val="105000"/>
        </a:lnSpc>
        <a:spcBef>
          <a:spcPts val="3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17550" indent="-355600" algn="l" defTabSz="914400" rtl="0" eaLnBrk="1" latinLnBrk="0" hangingPunct="1">
        <a:lnSpc>
          <a:spcPct val="105000"/>
        </a:lnSpc>
        <a:spcBef>
          <a:spcPts val="300"/>
        </a:spcBef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5000"/>
        </a:lnSpc>
        <a:spcBef>
          <a:spcPts val="3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29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506" userDrawn="1">
          <p15:clr>
            <a:srgbClr val="F26B43"/>
          </p15:clr>
        </p15:guide>
        <p15:guide id="8" pos="7174" userDrawn="1">
          <p15:clr>
            <a:srgbClr val="F26B43"/>
          </p15:clr>
        </p15:guide>
        <p15:guide id="9" orient="horz" pos="3702" userDrawn="1">
          <p15:clr>
            <a:srgbClr val="F26B43"/>
          </p15:clr>
        </p15:guide>
        <p15:guide id="10" pos="5586" userDrawn="1">
          <p15:clr>
            <a:srgbClr val="F26B43"/>
          </p15:clr>
        </p15:guide>
        <p15:guide id="11" pos="3999" userDrawn="1">
          <p15:clr>
            <a:srgbClr val="F26B43"/>
          </p15:clr>
        </p15:guide>
        <p15:guide id="12" pos="36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rotterdam.nl/18-worden" TargetMode="External"/><Relationship Id="rId4" Type="http://schemas.openxmlformats.org/officeDocument/2006/relationships/hyperlink" Target="http://www.rotterdam.nl/jonger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4B1D25CE-434E-BA1A-21D6-B1DA542AF0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152B3D-5F98-BE6E-4E1C-D33FD1C4B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B169666E-9146-E795-376C-2FF1BA48B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521" y="4842866"/>
            <a:ext cx="10585450" cy="812145"/>
          </a:xfrm>
        </p:spPr>
        <p:txBody>
          <a:bodyPr/>
          <a:lstStyle/>
          <a:p>
            <a:r>
              <a:rPr lang="nl-NL" sz="5400" dirty="0">
                <a:solidFill>
                  <a:schemeClr val="accent6"/>
                </a:solidFill>
                <a:latin typeface="+mj-lt"/>
              </a:rPr>
              <a:t>De Rotterdamse aanpak</a:t>
            </a:r>
          </a:p>
        </p:txBody>
      </p:sp>
      <p:pic>
        <p:nvPicPr>
          <p:cNvPr id="5" name="Tijdelijke aanduiding voor afbeelding 7">
            <a:extLst>
              <a:ext uri="{FF2B5EF4-FFF2-40B4-BE49-F238E27FC236}">
                <a16:creationId xmlns:a16="http://schemas.microsoft.com/office/drawing/2014/main" id="{B09AC373-CD82-6D49-F205-E7A8A5CE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8" b="27647"/>
          <a:stretch/>
        </p:blipFill>
        <p:spPr>
          <a:xfrm>
            <a:off x="0" y="0"/>
            <a:ext cx="12192000" cy="5300663"/>
          </a:xfrm>
          <a:custGeom>
            <a:avLst/>
            <a:gdLst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481227 h 5481227"/>
              <a:gd name="connsiteX4" fmla="*/ 12191999 w 12192000"/>
              <a:gd name="connsiteY4" fmla="*/ 5301208 h 5481227"/>
              <a:gd name="connsiteX5" fmla="*/ 11820524 w 12192000"/>
              <a:gd name="connsiteY5" fmla="*/ 5301208 h 5481227"/>
              <a:gd name="connsiteX6" fmla="*/ 11820524 w 12192000"/>
              <a:gd name="connsiteY6" fmla="*/ 4730197 h 5481227"/>
              <a:gd name="connsiteX7" fmla="*/ 371473 w 12192000"/>
              <a:gd name="connsiteY7" fmla="*/ 4730197 h 5481227"/>
              <a:gd name="connsiteX8" fmla="*/ 371473 w 12192000"/>
              <a:gd name="connsiteY8" fmla="*/ 5301208 h 5481227"/>
              <a:gd name="connsiteX9" fmla="*/ 0 w 12192000"/>
              <a:gd name="connsiteY9" fmla="*/ 5301208 h 5481227"/>
              <a:gd name="connsiteX0" fmla="*/ 0 w 12192000"/>
              <a:gd name="connsiteY0" fmla="*/ 0 h 5481227"/>
              <a:gd name="connsiteX1" fmla="*/ 12192000 w 12192000"/>
              <a:gd name="connsiteY1" fmla="*/ 0 h 5481227"/>
              <a:gd name="connsiteX2" fmla="*/ 12192000 w 12192000"/>
              <a:gd name="connsiteY2" fmla="*/ 5481227 h 5481227"/>
              <a:gd name="connsiteX3" fmla="*/ 12191999 w 12192000"/>
              <a:gd name="connsiteY3" fmla="*/ 5301208 h 5481227"/>
              <a:gd name="connsiteX4" fmla="*/ 11820524 w 12192000"/>
              <a:gd name="connsiteY4" fmla="*/ 5301208 h 5481227"/>
              <a:gd name="connsiteX5" fmla="*/ 11820524 w 12192000"/>
              <a:gd name="connsiteY5" fmla="*/ 4730197 h 5481227"/>
              <a:gd name="connsiteX6" fmla="*/ 371473 w 12192000"/>
              <a:gd name="connsiteY6" fmla="*/ 4730197 h 5481227"/>
              <a:gd name="connsiteX7" fmla="*/ 371473 w 12192000"/>
              <a:gd name="connsiteY7" fmla="*/ 5301208 h 5481227"/>
              <a:gd name="connsiteX8" fmla="*/ 0 w 12192000"/>
              <a:gd name="connsiteY8" fmla="*/ 5301208 h 5481227"/>
              <a:gd name="connsiteX9" fmla="*/ 0 w 12192000"/>
              <a:gd name="connsiteY9" fmla="*/ 0 h 5481227"/>
              <a:gd name="connsiteX0" fmla="*/ 0 w 12192000"/>
              <a:gd name="connsiteY0" fmla="*/ 0 h 5301208"/>
              <a:gd name="connsiteX1" fmla="*/ 12192000 w 12192000"/>
              <a:gd name="connsiteY1" fmla="*/ 0 h 5301208"/>
              <a:gd name="connsiteX2" fmla="*/ 12191999 w 12192000"/>
              <a:gd name="connsiteY2" fmla="*/ 5301208 h 5301208"/>
              <a:gd name="connsiteX3" fmla="*/ 11820524 w 12192000"/>
              <a:gd name="connsiteY3" fmla="*/ 5301208 h 5301208"/>
              <a:gd name="connsiteX4" fmla="*/ 11820524 w 12192000"/>
              <a:gd name="connsiteY4" fmla="*/ 4730197 h 5301208"/>
              <a:gd name="connsiteX5" fmla="*/ 371473 w 12192000"/>
              <a:gd name="connsiteY5" fmla="*/ 4730197 h 5301208"/>
              <a:gd name="connsiteX6" fmla="*/ 371473 w 12192000"/>
              <a:gd name="connsiteY6" fmla="*/ 5301208 h 5301208"/>
              <a:gd name="connsiteX7" fmla="*/ 0 w 12192000"/>
              <a:gd name="connsiteY7" fmla="*/ 5301208 h 5301208"/>
              <a:gd name="connsiteX8" fmla="*/ 0 w 12192000"/>
              <a:gd name="connsiteY8" fmla="*/ 0 h 530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301208">
                <a:moveTo>
                  <a:pt x="0" y="0"/>
                </a:moveTo>
                <a:lnTo>
                  <a:pt x="12192000" y="0"/>
                </a:lnTo>
                <a:cubicBezTo>
                  <a:pt x="12192000" y="1767069"/>
                  <a:pt x="12191999" y="3534139"/>
                  <a:pt x="12191999" y="5301208"/>
                </a:cubicBezTo>
                <a:lnTo>
                  <a:pt x="11820524" y="5301208"/>
                </a:lnTo>
                <a:lnTo>
                  <a:pt x="11820524" y="4730197"/>
                </a:lnTo>
                <a:lnTo>
                  <a:pt x="371473" y="4730197"/>
                </a:lnTo>
                <a:lnTo>
                  <a:pt x="371473" y="5301208"/>
                </a:lnTo>
                <a:lnTo>
                  <a:pt x="0" y="5301208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A78586-E2FD-374F-BF24-592CADDD4A7E}"/>
              </a:ext>
            </a:extLst>
          </p:cNvPr>
          <p:cNvSpPr txBox="1"/>
          <p:nvPr/>
        </p:nvSpPr>
        <p:spPr>
          <a:xfrm>
            <a:off x="782036" y="5858777"/>
            <a:ext cx="573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José Soorsma</a:t>
            </a:r>
          </a:p>
          <a:p>
            <a:r>
              <a:rPr lang="nl-NL" dirty="0"/>
              <a:t>Programmamanager</a:t>
            </a:r>
          </a:p>
        </p:txBody>
      </p:sp>
    </p:spTree>
    <p:extLst>
      <p:ext uri="{BB962C8B-B14F-4D97-AF65-F5344CB8AC3E}">
        <p14:creationId xmlns:p14="http://schemas.microsoft.com/office/powerpoint/2010/main" val="380051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C727D4-79B0-4FAB-B113-5B9B10C6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5FB6D-53CD-49E6-B4E2-6C5827CD4B69}" type="slidenum"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rgbClr val="00811F"/>
                </a:solidFill>
                <a:effectLst/>
                <a:uLnTx/>
                <a:uFillTx/>
                <a:latin typeface="Bold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811F"/>
              </a:solidFill>
              <a:effectLst/>
              <a:uLnTx/>
              <a:uFillTx/>
              <a:latin typeface="Bolder"/>
              <a:ea typeface="+mn-ea"/>
              <a:cs typeface="+mn-cs"/>
            </a:endParaRPr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5DE08AAF-9B79-40A7-8F1B-603F12D4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3375"/>
            <a:ext cx="11376025" cy="424732"/>
          </a:xfrm>
        </p:spPr>
        <p:txBody>
          <a:bodyPr/>
          <a:lstStyle/>
          <a:p>
            <a:r>
              <a:rPr lang="nl-NL" noProof="1"/>
              <a:t>Van losse schakels naar ketensamenwerking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E22326-60F4-B3FB-5789-B75257963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44" y="1118115"/>
            <a:ext cx="2393350" cy="17974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8C90507-F080-AD0D-DDB2-BF607114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71" y="1044094"/>
            <a:ext cx="2286153" cy="2286153"/>
          </a:xfrm>
          <a:prstGeom prst="rect">
            <a:avLst/>
          </a:prstGeom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0A3374B8-995A-1386-520C-2D4971EE91F4}"/>
              </a:ext>
            </a:extLst>
          </p:cNvPr>
          <p:cNvSpPr/>
          <p:nvPr/>
        </p:nvSpPr>
        <p:spPr>
          <a:xfrm>
            <a:off x="4079775" y="1778401"/>
            <a:ext cx="4032448" cy="7690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B52F8AF-12D2-9D97-0094-4FBD2FB05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49" y="3616234"/>
            <a:ext cx="3276600" cy="140017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1669EC4-C819-7AC8-902B-E6C8DA018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750" y="3275538"/>
            <a:ext cx="2705100" cy="16954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2651E91-F9E4-AB04-3F52-E029AB535459}"/>
              </a:ext>
            </a:extLst>
          </p:cNvPr>
          <p:cNvSpPr txBox="1"/>
          <p:nvPr/>
        </p:nvSpPr>
        <p:spPr>
          <a:xfrm>
            <a:off x="3710251" y="2636912"/>
            <a:ext cx="447986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latin typeface="Bolder Light" panose="00000400000000000000" pitchFamily="2" charset="0"/>
              </a:rPr>
              <a:t>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Gemeente gaat de beleidsregie pakken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De uitvoering beter faciliteren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Uitstroomroutes implementeren en verder verbeteren.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Nieuwe woonvormen ontwikkelen.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Vraagstuk inkomen aanpakken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Stroomlijnen uitstroomproces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Afwegingskader verlengde jeugdhulp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Urgentieregeling werkbaar krijgen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Bolder Light" panose="00000400000000000000" pitchFamily="2" charset="0"/>
              </a:rPr>
              <a:t>Ketensamenwerking vormgeven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858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1E63B79C-0238-4D76-9340-9CB6230AB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54" y="352892"/>
            <a:ext cx="11533584" cy="1915909"/>
          </a:xfrm>
        </p:spPr>
        <p:txBody>
          <a:bodyPr/>
          <a:lstStyle/>
          <a:p>
            <a:r>
              <a:rPr lang="en-GB" dirty="0" err="1"/>
              <a:t>Bedankt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je </a:t>
            </a:r>
            <a:r>
              <a:rPr lang="en-GB" dirty="0" err="1"/>
              <a:t>aandacht</a:t>
            </a:r>
            <a:r>
              <a:rPr lang="en-GB" dirty="0"/>
              <a:t>. </a:t>
            </a:r>
            <a:r>
              <a:rPr lang="en-GB" dirty="0" err="1">
                <a:latin typeface="Bolder Light" panose="00000400000000000000" pitchFamily="2" charset="0"/>
              </a:rPr>
              <a:t>Vragen</a:t>
            </a:r>
            <a:r>
              <a:rPr lang="en-GB" dirty="0">
                <a:latin typeface="Bolder Light" panose="00000400000000000000" pitchFamily="2" charset="0"/>
              </a:rPr>
              <a:t>?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4B347FDD-27D9-4DAA-99A7-DB1A5D7FC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José Soorsma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E66CB2D-EBF5-4A2D-8F19-399757119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74" y="4792735"/>
            <a:ext cx="5040313" cy="240579"/>
          </a:xfrm>
        </p:spPr>
        <p:txBody>
          <a:bodyPr/>
          <a:lstStyle/>
          <a:p>
            <a:r>
              <a:rPr lang="en-GB" dirty="0"/>
              <a:t>Je.soorsma1@rotterdam.nl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4AF1473B-FA1C-4BD2-A1B2-850955AC7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4" y="5104837"/>
            <a:ext cx="5040313" cy="240579"/>
          </a:xfrm>
        </p:spPr>
        <p:txBody>
          <a:bodyPr/>
          <a:lstStyle/>
          <a:p>
            <a:r>
              <a:rPr lang="en-GB" dirty="0"/>
              <a:t>06-41316499</a:t>
            </a:r>
          </a:p>
        </p:txBody>
      </p:sp>
    </p:spTree>
    <p:extLst>
      <p:ext uri="{BB962C8B-B14F-4D97-AF65-F5344CB8AC3E}">
        <p14:creationId xmlns:p14="http://schemas.microsoft.com/office/powerpoint/2010/main" val="125904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953C8-6767-469E-BC05-0464F94F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3375"/>
            <a:ext cx="11376025" cy="424732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C8C2A-169E-43DC-B065-AFDF78954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412875"/>
            <a:ext cx="5292725" cy="4934830"/>
          </a:xfrm>
        </p:spPr>
        <p:txBody>
          <a:bodyPr wrap="square">
            <a:normAutofit fontScale="92500" lnSpcReduction="10000"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Toenemend aantal dakloze- en bankslapende jongeren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Problematische overgang van jeugdhulp naar Wmo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Toenemend aantal thuiszitters en </a:t>
            </a:r>
            <a:r>
              <a:rPr lang="nl-NL" dirty="0" err="1"/>
              <a:t>VSV’ers</a:t>
            </a:r>
            <a:endParaRPr lang="nl-NL" dirty="0"/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Mentale gezondheid onder druk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Toenemend aantal jongeren dat niet kan rondkomen en schulden heeft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Lokettenjungle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Jongeren voelen zich niet gehoord en niet geholpen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nl-NL" b="1" dirty="0"/>
              <a:t>Ca. 15.000 jongeren in Rotterdam met 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nl-NL" b="1" dirty="0" err="1"/>
              <a:t>multi-problematiek</a:t>
            </a:r>
            <a:endParaRPr lang="nl-NL" b="1" dirty="0"/>
          </a:p>
          <a:p>
            <a:pPr>
              <a:lnSpc>
                <a:spcPct val="95000"/>
              </a:lnSpc>
              <a:spcAft>
                <a:spcPts val="600"/>
              </a:spcAft>
            </a:pPr>
            <a:endParaRPr lang="nl-NL" b="1" dirty="0"/>
          </a:p>
          <a:p>
            <a:pPr>
              <a:lnSpc>
                <a:spcPct val="95000"/>
              </a:lnSpc>
              <a:spcAft>
                <a:spcPts val="600"/>
              </a:spcAft>
            </a:pPr>
            <a:endParaRPr lang="nl-NL" b="1" dirty="0"/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30FDF5-1E93-C5FC-9BB1-78BD9B71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889547"/>
            <a:ext cx="5656486" cy="41351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37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D847AE-625B-AB80-0DF6-73FEA99E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Actieplan ‘Vastpakken en niet loslaten’ 2021-2024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7E3774-4CB3-63E9-1326-1904E52E5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412875"/>
            <a:ext cx="6588869" cy="4278800"/>
          </a:xfrm>
        </p:spPr>
        <p:txBody>
          <a:bodyPr/>
          <a:lstStyle/>
          <a:p>
            <a:r>
              <a:rPr lang="nl-NL" dirty="0"/>
              <a:t>Drie actielijnen</a:t>
            </a:r>
            <a:endParaRPr lang="nl-NL" b="1" dirty="0">
              <a:solidFill>
                <a:schemeClr val="bg2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chemeClr val="bg2"/>
                </a:solidFill>
                <a:latin typeface="+mj-lt"/>
              </a:rPr>
              <a:t>Van jeugd(hulp) naar volwassenheid en Wmo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Bolder Light" panose="00000400000000000000" pitchFamily="2" charset="0"/>
              </a:rPr>
              <a:t>Uitstroom jongeren uit jeugdhulp-instellingen 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Bolder Light" panose="00000400000000000000" pitchFamily="2" charset="0"/>
              </a:rPr>
              <a:t>Jongerenhuisvesting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chemeClr val="tx1"/>
                </a:solidFill>
                <a:latin typeface="Bolder Light" panose="00000400000000000000" pitchFamily="2" charset="0"/>
              </a:rPr>
              <a:t>BOZ: terugdringen duur verlengde jeugdhulp met verblijf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>
                <a:solidFill>
                  <a:schemeClr val="bg2"/>
                </a:solidFill>
                <a:latin typeface="+mj-lt"/>
              </a:rPr>
              <a:t>Zorg duidelijk en dichtbij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Focus op lokettenjungle en informatievoorziening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Mbo studentpsychologen</a:t>
            </a:r>
          </a:p>
          <a:p>
            <a:pPr marL="457200" indent="-457200">
              <a:buAutoNum type="arabicPeriod" startAt="3"/>
            </a:pPr>
            <a:r>
              <a:rPr lang="nl-NL" b="1" dirty="0">
                <a:solidFill>
                  <a:schemeClr val="bg2"/>
                </a:solidFill>
                <a:latin typeface="+mj-lt"/>
              </a:rPr>
              <a:t>Inzet ervaringskennis en jongerenparticipatie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Klankbordgroep jongeren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Beleidskader jeugd- en jongerenparticipatie</a:t>
            </a:r>
          </a:p>
          <a:p>
            <a:endParaRPr lang="nl-NL" dirty="0"/>
          </a:p>
        </p:txBody>
      </p:sp>
      <p:pic>
        <p:nvPicPr>
          <p:cNvPr id="9" name="Afbeelding 8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C7E0A599-2FBE-CEF3-6F21-4D0F4A86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588" y="2251077"/>
            <a:ext cx="3816424" cy="235584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8442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EE4944-30FF-A561-4476-29413850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2022: start Rotterdams Toekomstplan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F69C894-96C5-1D67-D7F8-4A2F3A57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908720"/>
            <a:ext cx="4090337" cy="5823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4C1347-68FA-B63A-D366-D1A1F896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908720"/>
            <a:ext cx="2754909" cy="582374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9CB9C9C-6BC5-6C16-7219-97187F024E93}"/>
              </a:ext>
            </a:extLst>
          </p:cNvPr>
          <p:cNvSpPr txBox="1"/>
          <p:nvPr/>
        </p:nvSpPr>
        <p:spPr>
          <a:xfrm>
            <a:off x="7543149" y="749326"/>
            <a:ext cx="3334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 vinden op:</a:t>
            </a:r>
          </a:p>
          <a:p>
            <a:r>
              <a:rPr lang="nl-NL" dirty="0">
                <a:hlinkClick r:id="rId4"/>
              </a:rPr>
              <a:t>www.rotterdam.nl/jongeren</a:t>
            </a:r>
            <a:endParaRPr lang="nl-NL" dirty="0"/>
          </a:p>
          <a:p>
            <a:r>
              <a:rPr lang="nl-N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>
                <a:hlinkClick r:id="rId5"/>
              </a:rPr>
              <a:t>18 worden | Rotterdam.nl</a:t>
            </a:r>
          </a:p>
          <a:p>
            <a:endParaRPr lang="nl-NL" dirty="0"/>
          </a:p>
          <a:p>
            <a:r>
              <a:rPr lang="nl-NL" dirty="0"/>
              <a:t>Kwikstart app</a:t>
            </a:r>
          </a:p>
        </p:txBody>
      </p:sp>
    </p:spTree>
    <p:extLst>
      <p:ext uri="{BB962C8B-B14F-4D97-AF65-F5344CB8AC3E}">
        <p14:creationId xmlns:p14="http://schemas.microsoft.com/office/powerpoint/2010/main" val="81503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B6070A-7B40-39F0-A254-F6C8612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333375"/>
            <a:ext cx="11376025" cy="849463"/>
          </a:xfrm>
        </p:spPr>
        <p:txBody>
          <a:bodyPr/>
          <a:lstStyle/>
          <a:p>
            <a:r>
              <a:rPr lang="nl-NL" dirty="0"/>
              <a:t>Focus op jongeren in residentiële jeugdhulp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9BD57D-A5D8-9932-D99D-5CECA35B4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275" y="1412875"/>
            <a:ext cx="5724773" cy="4228017"/>
          </a:xfrm>
        </p:spPr>
        <p:txBody>
          <a:bodyPr/>
          <a:lstStyle/>
          <a:p>
            <a:r>
              <a:rPr lang="nl-NL" dirty="0"/>
              <a:t>Cijfers: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Jaarlijks worden er ca. </a:t>
            </a:r>
            <a:r>
              <a:rPr lang="nl-NL" b="1" dirty="0"/>
              <a:t>100</a:t>
            </a:r>
            <a:r>
              <a:rPr lang="nl-NL" dirty="0"/>
              <a:t> Rotterdamse jongeren 18 jaar die in een instelling voor jeugdhulp verblijven (opdracht B en C)</a:t>
            </a:r>
          </a:p>
          <a:p>
            <a:pPr marL="704850" lvl="5" indent="-342900">
              <a:buFont typeface="Wingdings" panose="05000000000000000000" pitchFamily="2" charset="2"/>
              <a:buChar char="Ø"/>
            </a:pPr>
            <a:r>
              <a:rPr lang="nl-NL" dirty="0"/>
              <a:t>Waar stromen zij naar uit?</a:t>
            </a:r>
          </a:p>
          <a:p>
            <a:pPr lvl="5" indent="0">
              <a:buNone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Jaarlijks ca. </a:t>
            </a:r>
            <a:r>
              <a:rPr lang="nl-NL" b="1" dirty="0"/>
              <a:t>200</a:t>
            </a:r>
            <a:r>
              <a:rPr lang="nl-NL" dirty="0"/>
              <a:t> jongeren tussen 18 en 23 jaar met verlengde jeugdhulp met verblijf</a:t>
            </a:r>
          </a:p>
          <a:p>
            <a:pPr marL="755650" lvl="3" indent="-342900">
              <a:buFont typeface="Wingdings" panose="05000000000000000000" pitchFamily="2" charset="2"/>
              <a:buChar char="Ø"/>
            </a:pPr>
            <a:r>
              <a:rPr lang="nl-NL" dirty="0"/>
              <a:t>Met welke reden? </a:t>
            </a:r>
          </a:p>
          <a:p>
            <a:pPr lvl="3" indent="0">
              <a:buNone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Kosten verlengde jeugdhulp met verblijf zijn jaarlijks 24 miljoen euro</a:t>
            </a:r>
          </a:p>
          <a:p>
            <a:pPr marL="755650" lvl="3" indent="-342900">
              <a:buFont typeface="Wingdings" panose="05000000000000000000" pitchFamily="2" charset="2"/>
              <a:buChar char="Ø"/>
            </a:pPr>
            <a:r>
              <a:rPr lang="nl-NL" dirty="0"/>
              <a:t>Goed besteed geld?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DA7560-B0BB-7B32-4D6B-08864E12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2132855"/>
            <a:ext cx="2098662" cy="139402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1AE0C3D-F579-EE2A-6DE8-B8B0F85D0378}"/>
              </a:ext>
            </a:extLst>
          </p:cNvPr>
          <p:cNvSpPr txBox="1"/>
          <p:nvPr/>
        </p:nvSpPr>
        <p:spPr>
          <a:xfrm>
            <a:off x="8328248" y="386104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Ca. 15% van de jongeren raakt dakloos na jeugdhulp met verblijf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Ca. 55% van de jongeren in detentie komt uit jeugdhulp met verblijf. </a:t>
            </a:r>
          </a:p>
        </p:txBody>
      </p:sp>
    </p:spTree>
    <p:extLst>
      <p:ext uri="{BB962C8B-B14F-4D97-AF65-F5344CB8AC3E}">
        <p14:creationId xmlns:p14="http://schemas.microsoft.com/office/powerpoint/2010/main" val="151518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inhoud 20">
            <a:extLst>
              <a:ext uri="{FF2B5EF4-FFF2-40B4-BE49-F238E27FC236}">
                <a16:creationId xmlns:a16="http://schemas.microsoft.com/office/drawing/2014/main" id="{F33ABEAA-326E-4900-8D97-7BE0B357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1416236"/>
            <a:ext cx="8064501" cy="300788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2CA0FAE-3E6D-4BA4-BB49-5F31A4ED88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-1" y="-1"/>
            <a:ext cx="12192001" cy="6857571"/>
          </a:xfr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94378B32-CC15-468E-BD1E-4D562C70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086" y="1765164"/>
            <a:ext cx="6206258" cy="2265236"/>
          </a:xfrm>
        </p:spPr>
        <p:txBody>
          <a:bodyPr/>
          <a:lstStyle/>
          <a:p>
            <a:r>
              <a:rPr lang="nl-NL" sz="4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“ER KWAM ZOVEEL OP ME AF, DAT IK BANG WERD OM 18 TE WORDEN.”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7A501C-C90F-4BE6-A106-4BA20CBB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336" y="6375683"/>
            <a:ext cx="7416205" cy="15388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Copyright Peter van </a:t>
            </a:r>
            <a:r>
              <a:rPr lang="en-GB" dirty="0" err="1">
                <a:solidFill>
                  <a:schemeClr val="tx1"/>
                </a:solidFill>
              </a:rPr>
              <a:t>Geest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dirty="0" err="1">
                <a:solidFill>
                  <a:schemeClr val="tx1"/>
                </a:solidFill>
              </a:rPr>
              <a:t>Getekend</a:t>
            </a:r>
            <a:r>
              <a:rPr lang="en-GB" dirty="0">
                <a:solidFill>
                  <a:schemeClr val="tx1"/>
                </a:solidFill>
              </a:rPr>
              <a:t> door het </a:t>
            </a:r>
            <a:r>
              <a:rPr lang="en-GB" dirty="0" err="1">
                <a:solidFill>
                  <a:schemeClr val="tx1"/>
                </a:solidFill>
              </a:rPr>
              <a:t>leven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7B8510-5C7C-4733-BA8B-71635838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850" y="6221795"/>
            <a:ext cx="611449" cy="307777"/>
          </a:xfrm>
        </p:spPr>
        <p:txBody>
          <a:bodyPr/>
          <a:lstStyle/>
          <a:p>
            <a:fld id="{F8A5FB6D-53CD-49E6-B4E2-6C5827CD4B69}" type="slidenum">
              <a:rPr lang="en-GB" smtClean="0">
                <a:solidFill>
                  <a:schemeClr val="bg2"/>
                </a:solidFill>
              </a:rPr>
              <a:pPr/>
              <a:t>6</a:t>
            </a:fld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900F9CD-F933-B4B2-CCCC-044E5C9AD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Titel of the presentation | Name Surname | Date Place.</a:t>
            </a:r>
            <a:endParaRPr lang="en-GB" b="0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D304888-4411-A8BC-5D1E-24953EB3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2023: Uitstroomroutes &amp; folder woonkeuzes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F1379C-455A-8265-75E8-4EB9984E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28" y="1182068"/>
            <a:ext cx="3659789" cy="54192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1365C1-E3E8-EEAD-9D71-EC1E035DD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6" y="1182068"/>
            <a:ext cx="3865953" cy="5419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8105EAF-B8A9-5E29-4CC2-04C5BDBD1B1C}"/>
              </a:ext>
            </a:extLst>
          </p:cNvPr>
          <p:cNvSpPr txBox="1"/>
          <p:nvPr/>
        </p:nvSpPr>
        <p:spPr>
          <a:xfrm>
            <a:off x="8544272" y="1182068"/>
            <a:ext cx="30243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Route 1</a:t>
            </a:r>
            <a:r>
              <a:rPr lang="nl-NL" dirty="0"/>
              <a:t>: terug naar eigen sociale netwerk.</a:t>
            </a:r>
          </a:p>
          <a:p>
            <a:endParaRPr lang="nl-NL" dirty="0"/>
          </a:p>
          <a:p>
            <a:r>
              <a:rPr lang="nl-NL" u="sng" dirty="0"/>
              <a:t>Route 2</a:t>
            </a:r>
            <a:r>
              <a:rPr lang="nl-NL" dirty="0"/>
              <a:t>: zelfstandig wonen via urgentie-regeling + ambulante Wmo ondersteuning.  Huurcontract op eigen naam.</a:t>
            </a:r>
          </a:p>
          <a:p>
            <a:endParaRPr lang="nl-NL" dirty="0"/>
          </a:p>
          <a:p>
            <a:r>
              <a:rPr lang="nl-NL" u="sng" dirty="0"/>
              <a:t>Route 3</a:t>
            </a:r>
            <a:r>
              <a:rPr lang="nl-NL" dirty="0"/>
              <a:t>: Begeleide woonvorm, via COJ, tussenvorm, tijdelijk. Geen eigen huurcontract.</a:t>
            </a:r>
          </a:p>
          <a:p>
            <a:endParaRPr lang="nl-NL" dirty="0"/>
          </a:p>
          <a:p>
            <a:r>
              <a:rPr lang="nl-NL" u="sng" dirty="0"/>
              <a:t>Route 4</a:t>
            </a:r>
            <a:r>
              <a:rPr lang="nl-NL" dirty="0"/>
              <a:t>: BW, 24/7 toezicht. Via COJ.</a:t>
            </a:r>
          </a:p>
          <a:p>
            <a:endParaRPr lang="nl-NL" dirty="0"/>
          </a:p>
          <a:p>
            <a:r>
              <a:rPr lang="nl-NL" u="sng" dirty="0"/>
              <a:t>Route 5</a:t>
            </a:r>
            <a:r>
              <a:rPr lang="nl-NL" dirty="0"/>
              <a:t>: WLZ</a:t>
            </a:r>
          </a:p>
        </p:txBody>
      </p:sp>
    </p:spTree>
    <p:extLst>
      <p:ext uri="{BB962C8B-B14F-4D97-AF65-F5344CB8AC3E}">
        <p14:creationId xmlns:p14="http://schemas.microsoft.com/office/powerpoint/2010/main" val="374944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D66042-08FE-6C6D-DCC1-DCC858A5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April – sept 2024: pilot het Uitstroomtraject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B29083-A393-CD71-02C3-C4465D96A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571" y="1772816"/>
            <a:ext cx="5508749" cy="4201856"/>
          </a:xfrm>
        </p:spPr>
        <p:txBody>
          <a:bodyPr/>
          <a:lstStyle/>
          <a:p>
            <a:r>
              <a:rPr lang="nl-NL" b="1" dirty="0"/>
              <a:t>Doel:</a:t>
            </a:r>
          </a:p>
          <a:p>
            <a:pPr marL="342900" indent="-342900">
              <a:buFontTx/>
              <a:buChar char="-"/>
            </a:pPr>
            <a:r>
              <a:rPr lang="nl-NL" dirty="0"/>
              <a:t>Uitlopen Uitstroomroutes in de praktijk</a:t>
            </a:r>
          </a:p>
          <a:p>
            <a:pPr marL="342900" indent="-342900">
              <a:buFontTx/>
              <a:buChar char="-"/>
            </a:pPr>
            <a:r>
              <a:rPr lang="nl-NL" dirty="0"/>
              <a:t>Voorkomen onnodige en langdurige inzet verlengde jeugdhulp met verblijf</a:t>
            </a:r>
          </a:p>
          <a:p>
            <a:pPr marL="342900" indent="-342900">
              <a:buFontTx/>
              <a:buChar char="-"/>
            </a:pPr>
            <a:r>
              <a:rPr lang="nl-NL" dirty="0"/>
              <a:t>Voorkomen dakloosheid</a:t>
            </a:r>
          </a:p>
          <a:p>
            <a:endParaRPr lang="nl-NL" dirty="0"/>
          </a:p>
          <a:p>
            <a:r>
              <a:rPr lang="nl-NL" b="1" dirty="0"/>
              <a:t>Door: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15 jongeren 18+ begeleiden bij uitstroom uit residentiele jeugdhulp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dirty="0"/>
              <a:t>i.s.m. het OZJ (landelijke aanpak 16-27 jaar) </a:t>
            </a:r>
          </a:p>
          <a:p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759B26-1D11-08CC-18FB-539478475D6E}"/>
              </a:ext>
            </a:extLst>
          </p:cNvPr>
          <p:cNvSpPr txBox="1"/>
          <p:nvPr/>
        </p:nvSpPr>
        <p:spPr>
          <a:xfrm>
            <a:off x="7100321" y="1772816"/>
            <a:ext cx="467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Bolder Light" panose="00000400000000000000" pitchFamily="2" charset="0"/>
              </a:rPr>
              <a:t>Resultaat:</a:t>
            </a:r>
          </a:p>
          <a:p>
            <a:r>
              <a:rPr lang="nl-NL" sz="2000" dirty="0">
                <a:latin typeface="Bolder Light" panose="00000400000000000000" pitchFamily="2" charset="0"/>
              </a:rPr>
              <a:t>- 11 jongeren nog in procedure</a:t>
            </a:r>
          </a:p>
          <a:p>
            <a:r>
              <a:rPr lang="nl-NL" sz="2000" dirty="0">
                <a:latin typeface="Bolder Light" panose="00000400000000000000" pitchFamily="2" charset="0"/>
              </a:rPr>
              <a:t>- 1 jongere weer verlengde jeugdhulp</a:t>
            </a:r>
          </a:p>
          <a:p>
            <a:r>
              <a:rPr lang="nl-NL" sz="2000" dirty="0">
                <a:latin typeface="Bolder Light" panose="00000400000000000000" pitchFamily="2" charset="0"/>
              </a:rPr>
              <a:t>- 3 (bijna) verhuisd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0838742-E1D6-C217-F9F5-13FD72A1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3661283"/>
            <a:ext cx="4277923" cy="285371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9678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3CE0B0-A5AB-B327-F3F1-07DD455A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Geleerde lessen van de pilot ‘het Uitstroomtraject?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BD0B63E-B5BC-A6C5-056D-591F7508EA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1222747"/>
            <a:ext cx="5040313" cy="47712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Uitstroom naar zelfstandig wonen met ambulante Wmo-ondersteuning (route 2) loopt niet.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Met name dossiers van jongeren buiten de regio zijn complex door woonplaatsbeginsel en Wmo.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Weinig contact tussen onderaannemer en hoofdaanbieder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Weinig kennis over urgentieregeling en COJ.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Casusregie slecht georganiseerd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Traagheid in handelen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>
                <a:solidFill>
                  <a:schemeClr val="accent6"/>
                </a:solidFill>
              </a:rPr>
              <a:t>En nu doorpakken! </a:t>
            </a:r>
          </a:p>
        </p:txBody>
      </p:sp>
      <p:pic>
        <p:nvPicPr>
          <p:cNvPr id="10" name="Afbeelding 9" descr="Afbeelding met kleding, hemel, persoon, buitenshuis&#10;&#10;Automatisch gegenereerde beschrijving">
            <a:extLst>
              <a:ext uri="{FF2B5EF4-FFF2-40B4-BE49-F238E27FC236}">
                <a16:creationId xmlns:a16="http://schemas.microsoft.com/office/drawing/2014/main" id="{C4D7D85D-DF53-5FF8-9180-586934B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162" y="1840386"/>
            <a:ext cx="4770613" cy="317722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31367288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Rotterdam">
  <a:themeElements>
    <a:clrScheme name="Aangepast">
      <a:dk1>
        <a:sysClr val="windowText" lastClr="000000"/>
      </a:dk1>
      <a:lt1>
        <a:sysClr val="window" lastClr="FFFFFF"/>
      </a:lt1>
      <a:dk2>
        <a:srgbClr val="000000"/>
      </a:dk2>
      <a:lt2>
        <a:srgbClr val="00811F"/>
      </a:lt2>
      <a:accent1>
        <a:srgbClr val="00811F"/>
      </a:accent1>
      <a:accent2>
        <a:srgbClr val="000000"/>
      </a:accent2>
      <a:accent3>
        <a:srgbClr val="EFF4F6"/>
      </a:accent3>
      <a:accent4>
        <a:srgbClr val="E3614D"/>
      </a:accent4>
      <a:accent5>
        <a:srgbClr val="00811F"/>
      </a:accent5>
      <a:accent6>
        <a:srgbClr val="00811F"/>
      </a:accent6>
      <a:hlink>
        <a:srgbClr val="00811F"/>
      </a:hlink>
      <a:folHlink>
        <a:srgbClr val="00811F"/>
      </a:folHlink>
    </a:clrScheme>
    <a:fontScheme name="Gemeente Rotterdam">
      <a:majorFont>
        <a:latin typeface="Bolder Heading"/>
        <a:ea typeface=""/>
        <a:cs typeface=""/>
      </a:majorFont>
      <a:minorFont>
        <a:latin typeface="Bold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_PP_template_2021_ENG_nw.pptx" id="{2B19B043-DB81-4967-974E-3B8531B814F7}" vid="{6A025E31-6181-4C9B-A286-6070F622DD0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City-of-Rotterdam-template</Template>
  <TotalTime>325</TotalTime>
  <Words>561</Words>
  <Application>Microsoft Office PowerPoint</Application>
  <PresentationFormat>Breedbeeld</PresentationFormat>
  <Paragraphs>102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Wingdings</vt:lpstr>
      <vt:lpstr>Bolder Heading</vt:lpstr>
      <vt:lpstr>Bolder</vt:lpstr>
      <vt:lpstr>Arial</vt:lpstr>
      <vt:lpstr>Bolder Light</vt:lpstr>
      <vt:lpstr>Calibri</vt:lpstr>
      <vt:lpstr>Gemeente Rotterdam</vt:lpstr>
      <vt:lpstr>PowerPoint-presentatie</vt:lpstr>
      <vt:lpstr>Aanleiding</vt:lpstr>
      <vt:lpstr>Actieplan ‘Vastpakken en niet loslaten’ 2021-2024</vt:lpstr>
      <vt:lpstr>2022: start Rotterdams Toekomstplan</vt:lpstr>
      <vt:lpstr>Focus op jongeren in residentiële jeugdhulp </vt:lpstr>
      <vt:lpstr>“ER KWAM ZOVEEL OP ME AF, DAT IK BANG WERD OM 18 TE WORDEN.”</vt:lpstr>
      <vt:lpstr>2023: Uitstroomroutes &amp; folder woonkeuzes</vt:lpstr>
      <vt:lpstr>April – sept 2024: pilot het Uitstroomtraject</vt:lpstr>
      <vt:lpstr>Geleerde lessen van de pilot ‘het Uitstroomtraject?</vt:lpstr>
      <vt:lpstr>Van losse schakels naar ketensamenwerking</vt:lpstr>
      <vt:lpstr>Bedankt voor je aandacht. 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Actieplan ‘Vastpakken en niet loslaten’  Voor jongeren in een kwetsbare  situatie 16-27 jaar.</dc:title>
  <dc:creator>Soorsma J.E. (José)</dc:creator>
  <cp:lastModifiedBy>Sanne Verhoog</cp:lastModifiedBy>
  <cp:revision>11</cp:revision>
  <dcterms:created xsi:type="dcterms:W3CDTF">2024-02-12T14:09:25Z</dcterms:created>
  <dcterms:modified xsi:type="dcterms:W3CDTF">2024-10-09T11:31:57Z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871968-df67-4817-ac85-f4a5f5ebb5dd_Enabled">
    <vt:lpwstr>true</vt:lpwstr>
  </property>
  <property fmtid="{D5CDD505-2E9C-101B-9397-08002B2CF9AE}" pid="3" name="MSIP_Label_ea871968-df67-4817-ac85-f4a5f5ebb5dd_SetDate">
    <vt:lpwstr>2024-02-12T16:02:21Z</vt:lpwstr>
  </property>
  <property fmtid="{D5CDD505-2E9C-101B-9397-08002B2CF9AE}" pid="4" name="MSIP_Label_ea871968-df67-4817-ac85-f4a5f5ebb5dd_Method">
    <vt:lpwstr>Standard</vt:lpwstr>
  </property>
  <property fmtid="{D5CDD505-2E9C-101B-9397-08002B2CF9AE}" pid="5" name="MSIP_Label_ea871968-df67-4817-ac85-f4a5f5ebb5dd_Name">
    <vt:lpwstr>Bedrijfsvertrouwelijk</vt:lpwstr>
  </property>
  <property fmtid="{D5CDD505-2E9C-101B-9397-08002B2CF9AE}" pid="6" name="MSIP_Label_ea871968-df67-4817-ac85-f4a5f5ebb5dd_SiteId">
    <vt:lpwstr>49c4cd82-8f65-4d6a-9a3b-0ecd07c0cf5b</vt:lpwstr>
  </property>
  <property fmtid="{D5CDD505-2E9C-101B-9397-08002B2CF9AE}" pid="7" name="MSIP_Label_ea871968-df67-4817-ac85-f4a5f5ebb5dd_ActionId">
    <vt:lpwstr>e3aaac62-9f37-4a62-b9d8-be632fe62104</vt:lpwstr>
  </property>
  <property fmtid="{D5CDD505-2E9C-101B-9397-08002B2CF9AE}" pid="8" name="MSIP_Label_ea871968-df67-4817-ac85-f4a5f5ebb5dd_ContentBits">
    <vt:lpwstr>0</vt:lpwstr>
  </property>
</Properties>
</file>