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5"/>
  </p:notesMasterIdLst>
  <p:sldIdLst>
    <p:sldId id="350" r:id="rId2"/>
    <p:sldId id="366" r:id="rId3"/>
    <p:sldId id="367" r:id="rId4"/>
    <p:sldId id="355" r:id="rId5"/>
    <p:sldId id="356" r:id="rId6"/>
    <p:sldId id="352" r:id="rId7"/>
    <p:sldId id="363" r:id="rId8"/>
    <p:sldId id="364" r:id="rId9"/>
    <p:sldId id="360" r:id="rId10"/>
    <p:sldId id="359" r:id="rId11"/>
    <p:sldId id="361" r:id="rId12"/>
    <p:sldId id="362" r:id="rId13"/>
    <p:sldId id="271" r:id="rId14"/>
  </p:sldIdLst>
  <p:sldSz cx="12192000" cy="6858000"/>
  <p:notesSz cx="6858000" cy="9144000"/>
  <p:embeddedFontLst>
    <p:embeddedFont>
      <p:font typeface="Bolder" panose="00000500000000000000" pitchFamily="2" charset="0"/>
      <p:regular r:id="rId16"/>
      <p:bold r:id="rId17"/>
      <p:italic r:id="rId18"/>
    </p:embeddedFont>
    <p:embeddedFont>
      <p:font typeface="Bolder Heading" panose="00000A00000000000000" pitchFamily="2" charset="0"/>
      <p:bold r:id="rId19"/>
    </p:embeddedFont>
    <p:embeddedFont>
      <p:font typeface="Bolder Light" panose="00000400000000000000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EFF4F6"/>
    <a:srgbClr val="EEF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6" autoAdjust="0"/>
    <p:restoredTop sz="94660"/>
  </p:normalViewPr>
  <p:slideViewPr>
    <p:cSldViewPr showGuides="1">
      <p:cViewPr varScale="1">
        <p:scale>
          <a:sx n="159" d="100"/>
          <a:sy n="159" d="100"/>
        </p:scale>
        <p:origin x="254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DC1A5-7E0B-4201-80D0-BA3C56898054}" type="datetimeFigureOut">
              <a:rPr lang="nl-NL" smtClean="0"/>
              <a:t>1-10-2024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D486F-F2EE-4927-ABA3-E578560E23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313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Groene Tekst">
    <p:bg>
      <p:bgPr>
        <a:solidFill>
          <a:srgbClr val="EF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42E4CB17-D138-44B8-9DC7-A6428596DFF5}"/>
              </a:ext>
            </a:extLst>
          </p:cNvPr>
          <p:cNvSpPr/>
          <p:nvPr userDrawn="1"/>
        </p:nvSpPr>
        <p:spPr>
          <a:xfrm>
            <a:off x="-1" y="4730196"/>
            <a:ext cx="12192000" cy="2127374"/>
          </a:xfrm>
          <a:custGeom>
            <a:avLst/>
            <a:gdLst>
              <a:gd name="connsiteX0" fmla="*/ 371474 w 12192000"/>
              <a:gd name="connsiteY0" fmla="*/ 0 h 2127374"/>
              <a:gd name="connsiteX1" fmla="*/ 11820525 w 12192000"/>
              <a:gd name="connsiteY1" fmla="*/ 0 h 2127374"/>
              <a:gd name="connsiteX2" fmla="*/ 11820525 w 12192000"/>
              <a:gd name="connsiteY2" fmla="*/ 571011 h 2127374"/>
              <a:gd name="connsiteX3" fmla="*/ 12192000 w 12192000"/>
              <a:gd name="connsiteY3" fmla="*/ 571011 h 2127374"/>
              <a:gd name="connsiteX4" fmla="*/ 12192000 w 12192000"/>
              <a:gd name="connsiteY4" fmla="*/ 2127374 h 2127374"/>
              <a:gd name="connsiteX5" fmla="*/ 0 w 12192000"/>
              <a:gd name="connsiteY5" fmla="*/ 2127374 h 2127374"/>
              <a:gd name="connsiteX6" fmla="*/ 0 w 12192000"/>
              <a:gd name="connsiteY6" fmla="*/ 571011 h 2127374"/>
              <a:gd name="connsiteX7" fmla="*/ 371474 w 12192000"/>
              <a:gd name="connsiteY7" fmla="*/ 571011 h 21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27374">
                <a:moveTo>
                  <a:pt x="371474" y="0"/>
                </a:moveTo>
                <a:lnTo>
                  <a:pt x="11820525" y="0"/>
                </a:lnTo>
                <a:lnTo>
                  <a:pt x="11820525" y="571011"/>
                </a:lnTo>
                <a:lnTo>
                  <a:pt x="12192000" y="571011"/>
                </a:lnTo>
                <a:lnTo>
                  <a:pt x="12192000" y="2127374"/>
                </a:lnTo>
                <a:lnTo>
                  <a:pt x="0" y="2127374"/>
                </a:lnTo>
                <a:lnTo>
                  <a:pt x="0" y="571011"/>
                </a:lnTo>
                <a:lnTo>
                  <a:pt x="371474" y="5710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C9148FF8-1791-499B-86B7-D5A170C389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5301208"/>
          </a:xfrm>
          <a:custGeom>
            <a:avLst/>
            <a:gdLst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481227 h 5481227"/>
              <a:gd name="connsiteX4" fmla="*/ 12191999 w 12192000"/>
              <a:gd name="connsiteY4" fmla="*/ 5301208 h 5481227"/>
              <a:gd name="connsiteX5" fmla="*/ 11820524 w 12192000"/>
              <a:gd name="connsiteY5" fmla="*/ 5301208 h 5481227"/>
              <a:gd name="connsiteX6" fmla="*/ 11820524 w 12192000"/>
              <a:gd name="connsiteY6" fmla="*/ 4730197 h 5481227"/>
              <a:gd name="connsiteX7" fmla="*/ 371473 w 12192000"/>
              <a:gd name="connsiteY7" fmla="*/ 4730197 h 5481227"/>
              <a:gd name="connsiteX8" fmla="*/ 371473 w 12192000"/>
              <a:gd name="connsiteY8" fmla="*/ 5301208 h 5481227"/>
              <a:gd name="connsiteX9" fmla="*/ 0 w 12192000"/>
              <a:gd name="connsiteY9" fmla="*/ 5301208 h 5481227"/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301208 h 5481227"/>
              <a:gd name="connsiteX4" fmla="*/ 11820524 w 12192000"/>
              <a:gd name="connsiteY4" fmla="*/ 5301208 h 5481227"/>
              <a:gd name="connsiteX5" fmla="*/ 11820524 w 12192000"/>
              <a:gd name="connsiteY5" fmla="*/ 4730197 h 5481227"/>
              <a:gd name="connsiteX6" fmla="*/ 371473 w 12192000"/>
              <a:gd name="connsiteY6" fmla="*/ 4730197 h 5481227"/>
              <a:gd name="connsiteX7" fmla="*/ 371473 w 12192000"/>
              <a:gd name="connsiteY7" fmla="*/ 5301208 h 5481227"/>
              <a:gd name="connsiteX8" fmla="*/ 0 w 12192000"/>
              <a:gd name="connsiteY8" fmla="*/ 5301208 h 5481227"/>
              <a:gd name="connsiteX9" fmla="*/ 0 w 12192000"/>
              <a:gd name="connsiteY9" fmla="*/ 0 h 5481227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71473 w 12192000"/>
              <a:gd name="connsiteY5" fmla="*/ 4730197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01208">
                <a:moveTo>
                  <a:pt x="0" y="0"/>
                </a:moveTo>
                <a:lnTo>
                  <a:pt x="12192000" y="0"/>
                </a:lnTo>
                <a:cubicBezTo>
                  <a:pt x="12192000" y="1767069"/>
                  <a:pt x="12191999" y="3534139"/>
                  <a:pt x="12191999" y="5301208"/>
                </a:cubicBezTo>
                <a:lnTo>
                  <a:pt x="11820524" y="5301208"/>
                </a:lnTo>
                <a:lnTo>
                  <a:pt x="11820524" y="4730197"/>
                </a:lnTo>
                <a:lnTo>
                  <a:pt x="371473" y="4730197"/>
                </a:lnTo>
                <a:lnTo>
                  <a:pt x="371473" y="5301208"/>
                </a:lnTo>
                <a:lnTo>
                  <a:pt x="0" y="53012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 dirty="0"/>
              <a:t>Klik op het icoon om een afbeelding in te voegen.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371475" y="5687728"/>
            <a:ext cx="114490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454" y="352892"/>
            <a:ext cx="11533584" cy="95795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l-NL" dirty="0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5072484"/>
            <a:ext cx="10585450" cy="315792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7377" y="5966486"/>
            <a:ext cx="2736000" cy="4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73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371475" y="5687728"/>
            <a:ext cx="114490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454" y="352892"/>
            <a:ext cx="11533584" cy="95795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l-NL" dirty="0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4443879"/>
            <a:ext cx="6732885" cy="300788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Naam.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7377" y="5966486"/>
            <a:ext cx="2736000" cy="497454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EE1B71-1BA1-4978-AF31-0F69513850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4" y="4792735"/>
            <a:ext cx="5040313" cy="240579"/>
          </a:xfr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nl-NL" dirty="0"/>
              <a:t>Functie.</a:t>
            </a:r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C15B090D-116F-442C-9B17-6241D13208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274" y="5104837"/>
            <a:ext cx="5040313" cy="240579"/>
          </a:xfr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nl-NL" dirty="0"/>
              <a:t>Telefoon | mail.</a:t>
            </a:r>
          </a:p>
        </p:txBody>
      </p:sp>
    </p:spTree>
    <p:extLst>
      <p:ext uri="{BB962C8B-B14F-4D97-AF65-F5344CB8AC3E}">
        <p14:creationId xmlns:p14="http://schemas.microsoft.com/office/powerpoint/2010/main" val="2393315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DD1C48D-CCE3-481D-BB73-62C94F7B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550C081-C382-4BAB-B7AA-8D5B8215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107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3274" y="1416236"/>
            <a:ext cx="8064501" cy="155343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42E7BD-F6F7-4DA2-BEF6-CC99D007B41E}" type="datetime4">
              <a:rPr lang="nl-NL" altLang="nl-NL" smtClean="0"/>
              <a:t>1 oktober 2024</a:t>
            </a:fld>
            <a:endParaRPr lang="en-US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A28E2-0E5C-4590-8CE7-6AF6FBBD004F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240863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Witte Tekst">
    <p:bg>
      <p:bgPr>
        <a:solidFill>
          <a:srgbClr val="EF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42E4CB17-D138-44B8-9DC7-A6428596DFF5}"/>
              </a:ext>
            </a:extLst>
          </p:cNvPr>
          <p:cNvSpPr/>
          <p:nvPr userDrawn="1"/>
        </p:nvSpPr>
        <p:spPr>
          <a:xfrm>
            <a:off x="-1" y="4730196"/>
            <a:ext cx="12192000" cy="2127374"/>
          </a:xfrm>
          <a:custGeom>
            <a:avLst/>
            <a:gdLst>
              <a:gd name="connsiteX0" fmla="*/ 371474 w 12192000"/>
              <a:gd name="connsiteY0" fmla="*/ 0 h 2127374"/>
              <a:gd name="connsiteX1" fmla="*/ 11820525 w 12192000"/>
              <a:gd name="connsiteY1" fmla="*/ 0 h 2127374"/>
              <a:gd name="connsiteX2" fmla="*/ 11820525 w 12192000"/>
              <a:gd name="connsiteY2" fmla="*/ 571011 h 2127374"/>
              <a:gd name="connsiteX3" fmla="*/ 12192000 w 12192000"/>
              <a:gd name="connsiteY3" fmla="*/ 571011 h 2127374"/>
              <a:gd name="connsiteX4" fmla="*/ 12192000 w 12192000"/>
              <a:gd name="connsiteY4" fmla="*/ 2127374 h 2127374"/>
              <a:gd name="connsiteX5" fmla="*/ 0 w 12192000"/>
              <a:gd name="connsiteY5" fmla="*/ 2127374 h 2127374"/>
              <a:gd name="connsiteX6" fmla="*/ 0 w 12192000"/>
              <a:gd name="connsiteY6" fmla="*/ 571011 h 2127374"/>
              <a:gd name="connsiteX7" fmla="*/ 371474 w 12192000"/>
              <a:gd name="connsiteY7" fmla="*/ 571011 h 21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27374">
                <a:moveTo>
                  <a:pt x="371474" y="0"/>
                </a:moveTo>
                <a:lnTo>
                  <a:pt x="11820525" y="0"/>
                </a:lnTo>
                <a:lnTo>
                  <a:pt x="11820525" y="571011"/>
                </a:lnTo>
                <a:lnTo>
                  <a:pt x="12192000" y="571011"/>
                </a:lnTo>
                <a:lnTo>
                  <a:pt x="12192000" y="2127374"/>
                </a:lnTo>
                <a:lnTo>
                  <a:pt x="0" y="2127374"/>
                </a:lnTo>
                <a:lnTo>
                  <a:pt x="0" y="571011"/>
                </a:lnTo>
                <a:lnTo>
                  <a:pt x="371474" y="5710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C9148FF8-1791-499B-86B7-D5A170C389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5301208"/>
          </a:xfrm>
          <a:custGeom>
            <a:avLst/>
            <a:gdLst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481227 h 5481227"/>
              <a:gd name="connsiteX4" fmla="*/ 12191999 w 12192000"/>
              <a:gd name="connsiteY4" fmla="*/ 5301208 h 5481227"/>
              <a:gd name="connsiteX5" fmla="*/ 11820524 w 12192000"/>
              <a:gd name="connsiteY5" fmla="*/ 5301208 h 5481227"/>
              <a:gd name="connsiteX6" fmla="*/ 11820524 w 12192000"/>
              <a:gd name="connsiteY6" fmla="*/ 4730197 h 5481227"/>
              <a:gd name="connsiteX7" fmla="*/ 371473 w 12192000"/>
              <a:gd name="connsiteY7" fmla="*/ 4730197 h 5481227"/>
              <a:gd name="connsiteX8" fmla="*/ 371473 w 12192000"/>
              <a:gd name="connsiteY8" fmla="*/ 5301208 h 5481227"/>
              <a:gd name="connsiteX9" fmla="*/ 0 w 12192000"/>
              <a:gd name="connsiteY9" fmla="*/ 5301208 h 5481227"/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301208 h 5481227"/>
              <a:gd name="connsiteX4" fmla="*/ 11820524 w 12192000"/>
              <a:gd name="connsiteY4" fmla="*/ 5301208 h 5481227"/>
              <a:gd name="connsiteX5" fmla="*/ 11820524 w 12192000"/>
              <a:gd name="connsiteY5" fmla="*/ 4730197 h 5481227"/>
              <a:gd name="connsiteX6" fmla="*/ 371473 w 12192000"/>
              <a:gd name="connsiteY6" fmla="*/ 4730197 h 5481227"/>
              <a:gd name="connsiteX7" fmla="*/ 371473 w 12192000"/>
              <a:gd name="connsiteY7" fmla="*/ 5301208 h 5481227"/>
              <a:gd name="connsiteX8" fmla="*/ 0 w 12192000"/>
              <a:gd name="connsiteY8" fmla="*/ 5301208 h 5481227"/>
              <a:gd name="connsiteX9" fmla="*/ 0 w 12192000"/>
              <a:gd name="connsiteY9" fmla="*/ 0 h 5481227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71473 w 12192000"/>
              <a:gd name="connsiteY5" fmla="*/ 4730197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01208">
                <a:moveTo>
                  <a:pt x="0" y="0"/>
                </a:moveTo>
                <a:lnTo>
                  <a:pt x="12192000" y="0"/>
                </a:lnTo>
                <a:cubicBezTo>
                  <a:pt x="12192000" y="1767069"/>
                  <a:pt x="12191999" y="3534139"/>
                  <a:pt x="12191999" y="5301208"/>
                </a:cubicBezTo>
                <a:lnTo>
                  <a:pt x="11820524" y="5301208"/>
                </a:lnTo>
                <a:lnTo>
                  <a:pt x="11820524" y="4730197"/>
                </a:lnTo>
                <a:lnTo>
                  <a:pt x="371473" y="4730197"/>
                </a:lnTo>
                <a:lnTo>
                  <a:pt x="371473" y="5301208"/>
                </a:lnTo>
                <a:lnTo>
                  <a:pt x="0" y="53012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 dirty="0"/>
              <a:t>Klik op het icoon om een afbeelding in te voegen.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371475" y="5687728"/>
            <a:ext cx="114490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454" y="352892"/>
            <a:ext cx="11533584" cy="95795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5072484"/>
            <a:ext cx="10585450" cy="315792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7377" y="5966486"/>
            <a:ext cx="2736000" cy="4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81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Type hier de titel.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tekst 20">
            <a:extLst>
              <a:ext uri="{FF2B5EF4-FFF2-40B4-BE49-F238E27FC236}">
                <a16:creationId xmlns:a16="http://schemas.microsoft.com/office/drawing/2014/main" id="{02B4FB70-BC91-43F6-BF53-093B9565B0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4644653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jdelijke aanduiding voor tekst 20">
            <a:extLst>
              <a:ext uri="{FF2B5EF4-FFF2-40B4-BE49-F238E27FC236}">
                <a16:creationId xmlns:a16="http://schemas.microsoft.com/office/drawing/2014/main" id="{F8C2FADA-18B4-4ADB-88EE-EA2F16EFB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7928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DF3A78EE-60E5-4831-96A7-1F4F74BFF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3" y="1412875"/>
            <a:ext cx="4644653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04D2F707-27EA-4DBB-8CC5-A984DCFE89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93066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70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Type hier de titel.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tekst 20">
            <a:extLst>
              <a:ext uri="{FF2B5EF4-FFF2-40B4-BE49-F238E27FC236}">
                <a16:creationId xmlns:a16="http://schemas.microsoft.com/office/drawing/2014/main" id="{02B4FB70-BC91-43F6-BF53-093B9565B0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3348509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8" name="Tijdelijke aanduiding voor tekst 20">
            <a:extLst>
              <a:ext uri="{FF2B5EF4-FFF2-40B4-BE49-F238E27FC236}">
                <a16:creationId xmlns:a16="http://schemas.microsoft.com/office/drawing/2014/main" id="{F8C2FADA-18B4-4ADB-88EE-EA2F16EFB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3792" y="1393830"/>
            <a:ext cx="1619797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DF3A78EE-60E5-4831-96A7-1F4F74BFF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3" y="1412875"/>
            <a:ext cx="3348509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04D2F707-27EA-4DBB-8CC5-A984DCFE89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68930" y="1393830"/>
            <a:ext cx="1619797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9346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7794D62-4901-48ED-907C-623DB03D5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stijl te bewerken.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06EE45-06F8-4DF4-83C5-FDC8369F3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8064500" cy="1553439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Klikken om de tekststijl van het model te bewerken.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7000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7794D62-4901-48ED-907C-623DB03D5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stijl te bewerken.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AD86EA7-3800-4098-9C3B-D60C83F74C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5040313" cy="1876604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Klikken om de tekststijl van het model te bewerken.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8616C892-A3D7-4AB8-A8C1-25C693427B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8414" y="1412875"/>
            <a:ext cx="5040313" cy="1876604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Klikken om de tekststijl van het model te bewerken.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5300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DE4BFBE3-11A7-4511-A1B9-AB9AD49EE09C}"/>
              </a:ext>
            </a:extLst>
          </p:cNvPr>
          <p:cNvSpPr/>
          <p:nvPr userDrawn="1"/>
        </p:nvSpPr>
        <p:spPr>
          <a:xfrm>
            <a:off x="-1" y="5625244"/>
            <a:ext cx="12192000" cy="1232755"/>
          </a:xfrm>
          <a:custGeom>
            <a:avLst/>
            <a:gdLst>
              <a:gd name="connsiteX0" fmla="*/ 0 w 12192000"/>
              <a:gd name="connsiteY0" fmla="*/ 0 h 980645"/>
              <a:gd name="connsiteX1" fmla="*/ 12192000 w 12192000"/>
              <a:gd name="connsiteY1" fmla="*/ 0 h 980645"/>
              <a:gd name="connsiteX2" fmla="*/ 12192000 w 12192000"/>
              <a:gd name="connsiteY2" fmla="*/ 980645 h 980645"/>
              <a:gd name="connsiteX3" fmla="*/ 0 w 12192000"/>
              <a:gd name="connsiteY3" fmla="*/ 980645 h 98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980645">
                <a:moveTo>
                  <a:pt x="0" y="0"/>
                </a:moveTo>
                <a:lnTo>
                  <a:pt x="12192000" y="0"/>
                </a:lnTo>
                <a:lnTo>
                  <a:pt x="12192000" y="980645"/>
                </a:lnTo>
                <a:lnTo>
                  <a:pt x="0" y="9806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84D550-020C-4B96-B890-10F240E3F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701" y="333375"/>
            <a:ext cx="11407598" cy="970715"/>
          </a:xfrm>
        </p:spPr>
        <p:txBody>
          <a:bodyPr wrap="square" anchor="t" anchorCtr="0">
            <a:spAutoFit/>
          </a:bodyPr>
          <a:lstStyle>
            <a:lvl1pPr>
              <a:lnSpc>
                <a:spcPct val="83000"/>
              </a:lnSpc>
              <a:defRPr sz="7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Hoofdstuk titel.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80BF8A-05CD-44BB-B796-05D05D7D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C4D239-1FB6-4805-BC67-2F75F30F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C17311D-1941-4669-98A7-5B9BC81A3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4644653" cy="1578061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FD8F491C-E061-4349-A0D4-531613F30B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7928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  <p:sp>
        <p:nvSpPr>
          <p:cNvPr id="23" name="Tijdelijke aanduiding voor tekst 20">
            <a:extLst>
              <a:ext uri="{FF2B5EF4-FFF2-40B4-BE49-F238E27FC236}">
                <a16:creationId xmlns:a16="http://schemas.microsoft.com/office/drawing/2014/main" id="{04EA9CDB-E565-473D-81ED-CCD3EA31A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3" y="1412875"/>
            <a:ext cx="4644653" cy="1578061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4" name="Tijdelijke aanduiding voor tekst 20">
            <a:extLst>
              <a:ext uri="{FF2B5EF4-FFF2-40B4-BE49-F238E27FC236}">
                <a16:creationId xmlns:a16="http://schemas.microsoft.com/office/drawing/2014/main" id="{DEBF3DC8-D6A9-4054-924F-C53AD897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93066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9134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Witte 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FCCF66-D028-44FA-9356-13E97E773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4EB2E76A-4D35-4F1B-BFF2-EAA8CAE11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1" cy="6857571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4" y="2791452"/>
            <a:ext cx="10585452" cy="1061829"/>
          </a:xfrm>
        </p:spPr>
        <p:txBody>
          <a:bodyPr anchor="ctr" anchorCtr="0"/>
          <a:lstStyle>
            <a:lvl1pPr algn="ctr">
              <a:defRPr sz="7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te bewerken.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 van deze presentatie | Naam Achternaam | Datum Plaats.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5662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Zwar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FCCF66-D028-44FA-9356-13E97E773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4EB2E76A-4D35-4F1B-BFF2-EAA8CAE11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1" cy="6857571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6086" y="2621713"/>
            <a:ext cx="6206258" cy="552139"/>
          </a:xfrm>
        </p:spPr>
        <p:txBody>
          <a:bodyPr anchor="ctr" anchorCtr="0"/>
          <a:lstStyle>
            <a:lvl1pPr algn="ctr">
              <a:defRPr sz="3800" b="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dirty="0"/>
              <a:t>Klik om te bewerken.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 van deze presentatie | Naam Achternaam | Datum Plaats.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277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030D29-D884-4D67-B35A-C53B2F8C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4" y="1416236"/>
            <a:ext cx="8064501" cy="275043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nl-NL" dirty="0"/>
              <a:t>Klikken om de tekststijl van het model te bewerken.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92C172-119C-46CD-A48C-AEBAD963D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33375"/>
            <a:ext cx="11376025" cy="4247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stijl te bewerken.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67B8AD-E6CC-439E-8C05-A689B4CA4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6" y="6347705"/>
            <a:ext cx="741620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Titel van deze presentatie | Naam Achternaam | Datum Plaats.</a:t>
            </a:r>
            <a:endParaRPr lang="nl-NL" b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AB56EB-CB24-4FEA-975B-F6B5ADE4D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6850" y="6224176"/>
            <a:ext cx="611449" cy="3077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2000" b="1">
                <a:solidFill>
                  <a:schemeClr val="bg2"/>
                </a:solidFill>
                <a:latin typeface="+mn-lt"/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18786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62" r:id="rId5"/>
    <p:sldLayoutId id="2147483668" r:id="rId6"/>
    <p:sldLayoutId id="2147483651" r:id="rId7"/>
    <p:sldLayoutId id="2147483666" r:id="rId8"/>
    <p:sldLayoutId id="2147483667" r:id="rId9"/>
    <p:sldLayoutId id="2147483664" r:id="rId10"/>
    <p:sldLayoutId id="2147483655" r:id="rId11"/>
    <p:sldLayoutId id="2147483669" r:id="rId12"/>
  </p:sldLayoutIdLst>
  <p:hf hd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kern="1200">
          <a:solidFill>
            <a:schemeClr val="bg2"/>
          </a:solidFill>
          <a:latin typeface="Bolder Light" panose="000004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3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Bolder Light" panose="00000400000000000000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5000"/>
        </a:lnSpc>
        <a:spcBef>
          <a:spcPts val="300"/>
        </a:spcBef>
        <a:buSzPct val="80000"/>
        <a:buFont typeface="Wingdings" panose="05000000000000000000" pitchFamily="2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5000"/>
        </a:lnSpc>
        <a:spcBef>
          <a:spcPts val="3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12750" indent="-180975" algn="l" defTabSz="914400" rtl="0" eaLnBrk="1" latinLnBrk="0" hangingPunct="1">
        <a:lnSpc>
          <a:spcPct val="105000"/>
        </a:lnSpc>
        <a:spcBef>
          <a:spcPts val="3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5000"/>
        </a:lnSpc>
        <a:spcBef>
          <a:spcPts val="300"/>
        </a:spcBef>
        <a:buFont typeface="Arial" panose="020B0604020202020204" pitchFamily="34" charset="0"/>
        <a:buNone/>
        <a:defRPr sz="2000" b="1" kern="1200">
          <a:solidFill>
            <a:schemeClr val="bg2"/>
          </a:solidFill>
          <a:latin typeface="+mn-lt"/>
          <a:ea typeface="+mn-ea"/>
          <a:cs typeface="+mn-cs"/>
        </a:defRPr>
      </a:lvl5pPr>
      <a:lvl6pPr marL="361950" indent="-361950" algn="l" defTabSz="914400" rtl="0" eaLnBrk="1" latinLnBrk="0" hangingPunct="1">
        <a:lnSpc>
          <a:spcPct val="105000"/>
        </a:lnSpc>
        <a:spcBef>
          <a:spcPts val="300"/>
        </a:spcBef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717550" indent="-355600" algn="l" defTabSz="914400" rtl="0" eaLnBrk="1" latinLnBrk="0" hangingPunct="1">
        <a:lnSpc>
          <a:spcPct val="105000"/>
        </a:lnSpc>
        <a:spcBef>
          <a:spcPts val="300"/>
        </a:spcBef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5000"/>
        </a:lnSpc>
        <a:spcBef>
          <a:spcPts val="300"/>
        </a:spcBef>
        <a:buFont typeface="Arial" panose="020B0604020202020204" pitchFamily="34" charset="0"/>
        <a:buNone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5000"/>
        </a:lnSpc>
        <a:spcBef>
          <a:spcPts val="3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296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890">
          <p15:clr>
            <a:srgbClr val="F26B43"/>
          </p15:clr>
        </p15:guide>
        <p15:guide id="7" pos="506">
          <p15:clr>
            <a:srgbClr val="F26B43"/>
          </p15:clr>
        </p15:guide>
        <p15:guide id="8" pos="7174">
          <p15:clr>
            <a:srgbClr val="F26B43"/>
          </p15:clr>
        </p15:guide>
        <p15:guide id="9" orient="horz" pos="3702">
          <p15:clr>
            <a:srgbClr val="F26B43"/>
          </p15:clr>
        </p15:guide>
        <p15:guide id="10" pos="5586">
          <p15:clr>
            <a:srgbClr val="F26B43"/>
          </p15:clr>
        </p15:guide>
        <p15:guide id="11" pos="3999">
          <p15:clr>
            <a:srgbClr val="F26B43"/>
          </p15:clr>
        </p15:guide>
        <p15:guide id="12" pos="36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nderzoek010.nl/documents/Jeugd" TargetMode="External"/><Relationship Id="rId2" Type="http://schemas.openxmlformats.org/officeDocument/2006/relationships/hyperlink" Target="mailto:pm.vandelooijjansen@rotterdam.nl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ertitel 3">
            <a:extLst>
              <a:ext uri="{FF2B5EF4-FFF2-40B4-BE49-F238E27FC236}">
                <a16:creationId xmlns:a16="http://schemas.microsoft.com/office/drawing/2014/main" id="{559AD0B2-CC05-4F8A-B2E1-7E37BE5D6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432" y="5030523"/>
            <a:ext cx="11593288" cy="541367"/>
          </a:xfrm>
        </p:spPr>
        <p:txBody>
          <a:bodyPr/>
          <a:lstStyle/>
          <a:p>
            <a:r>
              <a:rPr lang="nl-NL" sz="3600" b="1" dirty="0">
                <a:solidFill>
                  <a:schemeClr val="accent1"/>
                </a:solidFill>
              </a:rPr>
              <a:t>Onderzoek uitstroom jeugdhulp met verblijf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AE59B78-D7F8-4EF7-B0E3-8EB4C0C64999}"/>
              </a:ext>
            </a:extLst>
          </p:cNvPr>
          <p:cNvSpPr txBox="1"/>
          <p:nvPr/>
        </p:nvSpPr>
        <p:spPr>
          <a:xfrm>
            <a:off x="980275" y="5962658"/>
            <a:ext cx="773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Petra van de Looij, onderzoeker afdeling Onderzoek en BI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13A306C-C116-4EBF-A7F0-6E673793D488}"/>
              </a:ext>
            </a:extLst>
          </p:cNvPr>
          <p:cNvSpPr txBox="1"/>
          <p:nvPr/>
        </p:nvSpPr>
        <p:spPr>
          <a:xfrm>
            <a:off x="9552384" y="4378145"/>
            <a:ext cx="3071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‘Out of </a:t>
            </a:r>
            <a:r>
              <a:rPr lang="nl-NL" sz="1100" dirty="0" err="1">
                <a:solidFill>
                  <a:schemeClr val="bg1"/>
                </a:solidFill>
              </a:rPr>
              <a:t>the</a:t>
            </a:r>
            <a:r>
              <a:rPr lang="nl-NL" sz="1100" dirty="0">
                <a:solidFill>
                  <a:schemeClr val="bg1"/>
                </a:solidFill>
              </a:rPr>
              <a:t> Dark’ van </a:t>
            </a:r>
            <a:r>
              <a:rPr lang="nl-NL" sz="1100" dirty="0" err="1">
                <a:solidFill>
                  <a:schemeClr val="bg1"/>
                </a:solidFill>
              </a:rPr>
              <a:t>Tymon</a:t>
            </a:r>
            <a:r>
              <a:rPr lang="nl-NL" sz="1100" dirty="0">
                <a:solidFill>
                  <a:schemeClr val="bg1"/>
                </a:solidFill>
              </a:rPr>
              <a:t> de Laat</a:t>
            </a:r>
          </a:p>
        </p:txBody>
      </p:sp>
      <p:pic>
        <p:nvPicPr>
          <p:cNvPr id="9" name="Tijdelijke aanduiding voor afbeelding 8" descr="Afbeelding met kleding, hemel, persoon, schoeisel&#10;&#10;Automatisch gegenereerde beschrijving">
            <a:extLst>
              <a:ext uri="{FF2B5EF4-FFF2-40B4-BE49-F238E27FC236}">
                <a16:creationId xmlns:a16="http://schemas.microsoft.com/office/drawing/2014/main" id="{E325DF00-CF35-147E-FC7D-B8637AA101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396" b="17396"/>
          <a:stretch>
            <a:fillRect/>
          </a:stretch>
        </p:blipFill>
        <p:spPr>
          <a:xfrm>
            <a:off x="0" y="-2"/>
            <a:ext cx="12192000" cy="5301208"/>
          </a:xfrm>
        </p:spPr>
      </p:pic>
    </p:spTree>
    <p:extLst>
      <p:ext uri="{BB962C8B-B14F-4D97-AF65-F5344CB8AC3E}">
        <p14:creationId xmlns:p14="http://schemas.microsoft.com/office/powerpoint/2010/main" val="890505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54605-16D3-AEBE-87AF-7E3EC5C9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06998"/>
            <a:ext cx="11376025" cy="509691"/>
          </a:xfrm>
        </p:spPr>
        <p:txBody>
          <a:bodyPr/>
          <a:lstStyle/>
          <a:p>
            <a:r>
              <a:rPr lang="nl-NL" sz="3600" dirty="0"/>
              <a:t>Resultaten uitstroom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5E261D7-82BA-DD12-904F-FA69DED3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8CB8F5-A5A7-9137-DD0A-FD5004BE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28E2-0E5C-4590-8CE7-6AF6FBBD004F}" type="slidenum">
              <a:rPr lang="en-US" altLang="nl-NL" smtClean="0"/>
              <a:pPr/>
              <a:t>10</a:t>
            </a:fld>
            <a:endParaRPr lang="en-US" alt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24EA16D-2D7F-3B46-1C4E-3244BCBEC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240" y="1845178"/>
            <a:ext cx="3412805" cy="2094756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A15A7F2A-3ACB-C16A-6968-BDC1AB4C443D}"/>
              </a:ext>
            </a:extLst>
          </p:cNvPr>
          <p:cNvSpPr/>
          <p:nvPr/>
        </p:nvSpPr>
        <p:spPr>
          <a:xfrm>
            <a:off x="407986" y="1270202"/>
            <a:ext cx="7776246" cy="5096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Geen kwantitatief beeld</a:t>
            </a: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904FEF6D-CEBE-A836-1EED-3D6A8EC360CB}"/>
              </a:ext>
            </a:extLst>
          </p:cNvPr>
          <p:cNvSpPr/>
          <p:nvPr/>
        </p:nvSpPr>
        <p:spPr>
          <a:xfrm>
            <a:off x="407986" y="2048019"/>
            <a:ext cx="7776246" cy="5096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Vervolgplek: een plek met bepaalde mate van begeleiding vanuit WMO</a:t>
            </a: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80718482-D609-FB8A-7460-261F5C65A433}"/>
              </a:ext>
            </a:extLst>
          </p:cNvPr>
          <p:cNvSpPr/>
          <p:nvPr/>
        </p:nvSpPr>
        <p:spPr>
          <a:xfrm>
            <a:off x="407986" y="2877037"/>
            <a:ext cx="7776246" cy="5096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Verschillen tussen aanbieders</a:t>
            </a: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FCE3147E-1BFA-B5C5-19E6-E12B12C240C9}"/>
              </a:ext>
            </a:extLst>
          </p:cNvPr>
          <p:cNvSpPr/>
          <p:nvPr/>
        </p:nvSpPr>
        <p:spPr>
          <a:xfrm>
            <a:off x="407986" y="3656363"/>
            <a:ext cx="7776246" cy="5096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Vrijwel geen uitstroom naar </a:t>
            </a:r>
            <a:r>
              <a:rPr lang="nl-NL" dirty="0" err="1"/>
              <a:t>Wlz</a:t>
            </a:r>
            <a:endParaRPr lang="nl-NL" dirty="0"/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0B1E2F88-41CB-1965-807B-1A59A8D6EFED}"/>
              </a:ext>
            </a:extLst>
          </p:cNvPr>
          <p:cNvSpPr/>
          <p:nvPr/>
        </p:nvSpPr>
        <p:spPr>
          <a:xfrm>
            <a:off x="407986" y="4363212"/>
            <a:ext cx="7776246" cy="5096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Rol casusregisseur bij uitstroom: capaciteit en deskundigheid van belang</a:t>
            </a:r>
          </a:p>
        </p:txBody>
      </p:sp>
    </p:spTree>
    <p:extLst>
      <p:ext uri="{BB962C8B-B14F-4D97-AF65-F5344CB8AC3E}">
        <p14:creationId xmlns:p14="http://schemas.microsoft.com/office/powerpoint/2010/main" val="200219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54605-16D3-AEBE-87AF-7E3EC5C9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33375"/>
            <a:ext cx="11376025" cy="509691"/>
          </a:xfrm>
        </p:spPr>
        <p:txBody>
          <a:bodyPr/>
          <a:lstStyle/>
          <a:p>
            <a:r>
              <a:rPr lang="nl-NL" sz="3600" dirty="0"/>
              <a:t>Aanbieders: ervaren belemmeringen en behoefte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6B82B2-1B9F-6F40-19B4-10279C428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4037525"/>
            <a:ext cx="3456384" cy="1747338"/>
          </a:xfrm>
        </p:spPr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Behoefte bij uitstroom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5E261D7-82BA-DD12-904F-FA69DED3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8CB8F5-A5A7-9137-DD0A-FD5004BE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28E2-0E5C-4590-8CE7-6AF6FBBD004F}" type="slidenum">
              <a:rPr lang="en-US" altLang="nl-NL" smtClean="0"/>
              <a:pPr/>
              <a:t>11</a:t>
            </a:fld>
            <a:endParaRPr lang="en-US" altLang="nl-NL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B53860BF-48D5-FFCD-F380-28FFE01A06D1}"/>
              </a:ext>
            </a:extLst>
          </p:cNvPr>
          <p:cNvSpPr/>
          <p:nvPr/>
        </p:nvSpPr>
        <p:spPr>
          <a:xfrm>
            <a:off x="733649" y="1916832"/>
            <a:ext cx="7920880" cy="187220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Instroom jongeren met zwaardere problematiek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Financiën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Gescheiden werelden jeugdhulp en </a:t>
            </a:r>
            <a:r>
              <a:rPr lang="nl-NL" dirty="0" err="1">
                <a:solidFill>
                  <a:schemeClr val="tx1"/>
                </a:solidFill>
              </a:rPr>
              <a:t>Wmo</a:t>
            </a:r>
            <a:endParaRPr lang="nl-NL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Missen gezamenlijke verantwoordelijkheid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Verandering in woonplaatsbeginsel</a:t>
            </a:r>
          </a:p>
          <a:p>
            <a:pPr algn="ctr"/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C49F28F-FAE4-D1EB-C4E7-EF51C4827624}"/>
              </a:ext>
            </a:extLst>
          </p:cNvPr>
          <p:cNvSpPr txBox="1"/>
          <p:nvPr/>
        </p:nvSpPr>
        <p:spPr>
          <a:xfrm>
            <a:off x="911424" y="1409284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FFC000"/>
                </a:solidFill>
              </a:rPr>
              <a:t>Ervaren belemmeringen bij uitstroom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1BEAFFC1-DD35-FDDF-069B-A74445E6E44C}"/>
              </a:ext>
            </a:extLst>
          </p:cNvPr>
          <p:cNvSpPr/>
          <p:nvPr/>
        </p:nvSpPr>
        <p:spPr>
          <a:xfrm>
            <a:off x="751043" y="4458530"/>
            <a:ext cx="7920880" cy="15841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Overzicht uitstroommogelijkheden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Specifieke plekken (bijv. LVB, complexe problematiek)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Semimurale plekken en plekken met geringe mate van begeleiding </a:t>
            </a:r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476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10A8A-B3C7-B610-6B73-44767DA5D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33375"/>
            <a:ext cx="11376025" cy="509691"/>
          </a:xfrm>
        </p:spPr>
        <p:txBody>
          <a:bodyPr/>
          <a:lstStyle/>
          <a:p>
            <a:r>
              <a:rPr lang="nl-NL" sz="3600" dirty="0"/>
              <a:t>Aanbevelingen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20453AA-5982-C5D3-74AC-08851272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AE11606-2158-B029-2AE9-BF2382ACD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28E2-0E5C-4590-8CE7-6AF6FBBD004F}" type="slidenum">
              <a:rPr lang="en-US" altLang="nl-NL" smtClean="0"/>
              <a:pPr/>
              <a:t>12</a:t>
            </a:fld>
            <a:endParaRPr lang="en-US" alt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8D67BA0-BEFA-2B70-4D85-9182FE51C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304" y="531134"/>
            <a:ext cx="3047878" cy="2551952"/>
          </a:xfrm>
          <a:prstGeom prst="rect">
            <a:avLst/>
          </a:prstGeom>
        </p:spPr>
      </p:pic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DFE414C4-DDB8-F112-7430-A1E210713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581" y="3743177"/>
            <a:ext cx="1800199" cy="2551257"/>
          </a:xfrm>
          <a:prstGeom prst="rect">
            <a:avLst/>
          </a:prstGeom>
          <a:noFill/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90308A6-8272-9332-3AB6-3D83DE4B3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651" y="3767715"/>
            <a:ext cx="1782913" cy="2512288"/>
          </a:xfrm>
          <a:prstGeom prst="rect">
            <a:avLst/>
          </a:prstGeom>
        </p:spPr>
      </p:pic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C6A02967-7233-8A89-FE68-4681D154EFA6}"/>
              </a:ext>
            </a:extLst>
          </p:cNvPr>
          <p:cNvSpPr/>
          <p:nvPr/>
        </p:nvSpPr>
        <p:spPr>
          <a:xfrm>
            <a:off x="479375" y="1088051"/>
            <a:ext cx="6567171" cy="1692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Overzicht uitstroommogelijkheden voor aanbieders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Centraal aanspreekpunt gemeente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Regierol gemeente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Aanbod: meer aansluiten behoefte verblijfplekken</a:t>
            </a:r>
          </a:p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737F4C9F-4E80-500D-1960-06E283190049}"/>
              </a:ext>
            </a:extLst>
          </p:cNvPr>
          <p:cNvSpPr/>
          <p:nvPr/>
        </p:nvSpPr>
        <p:spPr>
          <a:xfrm>
            <a:off x="486821" y="2942601"/>
            <a:ext cx="6567171" cy="1692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Inzet methodiek om jongeren voor te bereiden op uitstroom + jongeren goed informeren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Aandacht voor netwerk jongeren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Voldoende tijd en aandacht van hulpverleners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05D2AD5A-E38F-2E8F-3110-96F643382AFE}"/>
              </a:ext>
            </a:extLst>
          </p:cNvPr>
          <p:cNvSpPr/>
          <p:nvPr/>
        </p:nvSpPr>
        <p:spPr>
          <a:xfrm>
            <a:off x="479375" y="4797152"/>
            <a:ext cx="6574617" cy="6832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Meer cijfermatig inzicht in uitstroom</a:t>
            </a:r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458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2FAF45-B944-4CA1-8889-D5E84C8C2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54" y="352892"/>
            <a:ext cx="11533584" cy="766364"/>
          </a:xfrm>
        </p:spPr>
        <p:txBody>
          <a:bodyPr/>
          <a:lstStyle/>
          <a:p>
            <a:r>
              <a:rPr lang="nl-NL" sz="6000" dirty="0"/>
              <a:t>Meer weten?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1FD112-2BD9-426E-B2C3-26FB8F8CB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729" y="2912307"/>
            <a:ext cx="6732885" cy="300788"/>
          </a:xfrm>
        </p:spPr>
        <p:txBody>
          <a:bodyPr/>
          <a:lstStyle/>
          <a:p>
            <a:r>
              <a:rPr lang="nl-NL" dirty="0"/>
              <a:t>Petra van de Looij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DCACC5D-BBDD-4630-8729-60B3B36161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1729" y="3254164"/>
            <a:ext cx="5040313" cy="240579"/>
          </a:xfrm>
        </p:spPr>
        <p:txBody>
          <a:bodyPr/>
          <a:lstStyle/>
          <a:p>
            <a:r>
              <a:rPr lang="nl-NL" dirty="0"/>
              <a:t>Onderzoeker OBI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DA94647-F2E7-4477-92DE-ACE0FA4804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1728" y="3553258"/>
            <a:ext cx="5040313" cy="537583"/>
          </a:xfrm>
        </p:spPr>
        <p:txBody>
          <a:bodyPr/>
          <a:lstStyle/>
          <a:p>
            <a:r>
              <a:rPr lang="nl-NL" dirty="0">
                <a:hlinkClick r:id="rId2"/>
              </a:rPr>
              <a:t>pm.vandelooijjansen@rotterdam.nl</a:t>
            </a:r>
            <a:r>
              <a:rPr lang="nl-NL" dirty="0"/>
              <a:t> 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6E9EF89-7E20-4A9D-8C0A-4F6898EEB9F7}"/>
              </a:ext>
            </a:extLst>
          </p:cNvPr>
          <p:cNvSpPr txBox="1"/>
          <p:nvPr/>
        </p:nvSpPr>
        <p:spPr>
          <a:xfrm>
            <a:off x="551384" y="1588821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Link naar het eindrapport:</a:t>
            </a:r>
          </a:p>
          <a:p>
            <a:r>
              <a:rPr lang="nl-NL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https://onderzoek010.nl/documents/Jeugd</a:t>
            </a:r>
            <a:endParaRPr lang="nl-NL" dirty="0">
              <a:solidFill>
                <a:schemeClr val="accent1"/>
              </a:solidFill>
            </a:endParaRPr>
          </a:p>
          <a:p>
            <a:endParaRPr lang="nl-NL" dirty="0"/>
          </a:p>
        </p:txBody>
      </p:sp>
      <p:pic>
        <p:nvPicPr>
          <p:cNvPr id="18" name="Afbeelding 17" descr="Afbeelding met tekst, kleding, speeltuin, schoeisel&#10;&#10;Automatisch gegenereerde beschrijving">
            <a:extLst>
              <a:ext uri="{FF2B5EF4-FFF2-40B4-BE49-F238E27FC236}">
                <a16:creationId xmlns:a16="http://schemas.microsoft.com/office/drawing/2014/main" id="{0802B8EA-02C0-F8E9-F153-D484692ED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918" y="909546"/>
            <a:ext cx="3044369" cy="43063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60277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E38AB89-0C58-93E1-5D5B-64713A80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FB6D-53CD-49E6-B4E2-6C5827CD4B69}" type="slidenum">
              <a:rPr lang="nl-NL" smtClean="0"/>
              <a:t>2</a:t>
            </a:fld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05F50C5-99D3-ED89-2D9A-0E2A4AD85B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6" y="1844824"/>
            <a:ext cx="10585176" cy="2998450"/>
          </a:xfrm>
        </p:spPr>
        <p:txBody>
          <a:bodyPr/>
          <a:lstStyle/>
          <a:p>
            <a:pPr>
              <a:lnSpc>
                <a:spcPct val="135000"/>
              </a:lnSpc>
            </a:pPr>
            <a:r>
              <a:rPr lang="nl-NL" sz="3200" b="1" dirty="0">
                <a:solidFill>
                  <a:schemeClr val="bg1"/>
                </a:solidFill>
              </a:rPr>
              <a:t>Hoe wordt op dit moment vanuit een residentiële jeugdhulpvoorziening (‘jeugdhulp met verblijf’) toegewerkt naar een passende vervolgplek voor Rotterdamse jongeren en welke factoren spelen daarbij een rol?</a:t>
            </a:r>
          </a:p>
          <a:p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A7C34A9-93B2-B9B4-CF84-DD8304C77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33375"/>
            <a:ext cx="11376025" cy="425450"/>
          </a:xfrm>
        </p:spPr>
        <p:txBody>
          <a:bodyPr/>
          <a:lstStyle/>
          <a:p>
            <a:r>
              <a:rPr lang="nl-NL" sz="5400" dirty="0">
                <a:latin typeface="+mn-lt"/>
              </a:rPr>
              <a:t>Onderzoeksvraag: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C80A626-1787-E85B-9C9B-B111A063363C}"/>
              </a:ext>
            </a:extLst>
          </p:cNvPr>
          <p:cNvSpPr txBox="1">
            <a:spLocks/>
          </p:cNvSpPr>
          <p:nvPr/>
        </p:nvSpPr>
        <p:spPr>
          <a:xfrm>
            <a:off x="392201" y="548680"/>
            <a:ext cx="11407598" cy="7645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kern="1200">
                <a:solidFill>
                  <a:schemeClr val="bg2"/>
                </a:solidFill>
                <a:latin typeface="Bolder Light" panose="00000400000000000000" pitchFamily="2" charset="0"/>
                <a:ea typeface="+mj-ea"/>
                <a:cs typeface="+mj-cs"/>
              </a:defRPr>
            </a:lvl1pPr>
          </a:lstStyle>
          <a:p>
            <a:r>
              <a:rPr lang="nl-NL" sz="5400" dirty="0">
                <a:solidFill>
                  <a:schemeClr val="bg1"/>
                </a:solidFill>
                <a:latin typeface="+mn-lt"/>
              </a:rPr>
              <a:t>Onderzoeksvraag:</a:t>
            </a:r>
          </a:p>
        </p:txBody>
      </p:sp>
    </p:spTree>
    <p:extLst>
      <p:ext uri="{BB962C8B-B14F-4D97-AF65-F5344CB8AC3E}">
        <p14:creationId xmlns:p14="http://schemas.microsoft.com/office/powerpoint/2010/main" val="380360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999C316-E37C-9646-1A19-A94B56FC5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FB6D-53CD-49E6-B4E2-6C5827CD4B69}" type="slidenum">
              <a:rPr lang="nl-NL" smtClean="0"/>
              <a:t>3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4B3DEAF-6798-AE8F-A455-93E6646DD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33375"/>
            <a:ext cx="11376025" cy="509691"/>
          </a:xfrm>
        </p:spPr>
        <p:txBody>
          <a:bodyPr/>
          <a:lstStyle/>
          <a:p>
            <a:r>
              <a:rPr lang="nl-NL" sz="3600" dirty="0"/>
              <a:t>Jeugdhulp met verblijf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B0FC265-5911-467A-270E-606FEF4BFD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3274" y="1412875"/>
            <a:ext cx="9613205" cy="959430"/>
          </a:xfrm>
        </p:spPr>
        <p:txBody>
          <a:bodyPr/>
          <a:lstStyle/>
          <a:p>
            <a:endParaRPr lang="nl-NL" sz="1800" b="0" i="0" u="none" strike="noStrike" baseline="0" dirty="0">
              <a:solidFill>
                <a:srgbClr val="1D1D1B"/>
              </a:solidFill>
              <a:latin typeface="Bolder" panose="00000500000000000000" pitchFamily="2" charset="0"/>
            </a:endParaRPr>
          </a:p>
          <a:p>
            <a:endParaRPr lang="nl-NL" sz="1800" dirty="0">
              <a:solidFill>
                <a:srgbClr val="1D1D1B"/>
              </a:solidFill>
              <a:latin typeface="Bolder" panose="00000500000000000000" pitchFamily="2" charset="0"/>
            </a:endParaRPr>
          </a:p>
          <a:p>
            <a:endParaRPr lang="nl-NL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86B91209-4027-6CEB-F632-61B9AE641837}"/>
              </a:ext>
            </a:extLst>
          </p:cNvPr>
          <p:cNvSpPr/>
          <p:nvPr/>
        </p:nvSpPr>
        <p:spPr>
          <a:xfrm>
            <a:off x="420995" y="1440018"/>
            <a:ext cx="10549310" cy="32131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vorm van hulp waarbij kinderen en jongeren (tijdelijk) dag en nacht buiten hun omgeving verblijven, onder meer in leef- en behandelgroepen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vrijwillig of gedwongen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landelijk: bij 12% van de jongeren die jeugdhulp ontvangen (helft pleeggezin, helft andere vorm)</a:t>
            </a:r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2202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87FA1EF-0E56-4A79-87F4-7B7336EBF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FB6D-53CD-49E6-B4E2-6C5827CD4B69}" type="slidenum">
              <a:rPr lang="nl-NL" smtClean="0"/>
              <a:t>4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F596689-EF8D-4FF6-A5E7-9513F840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33375"/>
            <a:ext cx="11376025" cy="509691"/>
          </a:xfrm>
        </p:spPr>
        <p:txBody>
          <a:bodyPr/>
          <a:lstStyle/>
          <a:p>
            <a:r>
              <a:rPr lang="nl-NL" sz="3600" dirty="0"/>
              <a:t>Context: Jeugdhulp met verblijf in regio Rotterdam</a:t>
            </a:r>
          </a:p>
        </p:txBody>
      </p:sp>
      <p:graphicFrame>
        <p:nvGraphicFramePr>
          <p:cNvPr id="9" name="Tabel 9">
            <a:extLst>
              <a:ext uri="{FF2B5EF4-FFF2-40B4-BE49-F238E27FC236}">
                <a16:creationId xmlns:a16="http://schemas.microsoft.com/office/drawing/2014/main" id="{778FDD85-B19F-348A-5CD1-BCF4A7952B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195318"/>
              </p:ext>
            </p:extLst>
          </p:nvPr>
        </p:nvGraphicFramePr>
        <p:xfrm>
          <a:off x="2504991" y="1124744"/>
          <a:ext cx="9001000" cy="280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8">
                  <a:extLst>
                    <a:ext uri="{9D8B030D-6E8A-4147-A177-3AD203B41FA5}">
                      <a16:colId xmlns:a16="http://schemas.microsoft.com/office/drawing/2014/main" val="2151508900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3315795333"/>
                    </a:ext>
                  </a:extLst>
                </a:gridCol>
              </a:tblGrid>
              <a:tr h="854704">
                <a:tc>
                  <a:txBody>
                    <a:bodyPr/>
                    <a:lstStyle/>
                    <a:p>
                      <a:r>
                        <a:rPr lang="nl-NL" dirty="0">
                          <a:latin typeface="Bolder Light" panose="00000400000000000000" pitchFamily="2" charset="0"/>
                        </a:rPr>
                        <a:t>Behandeling met verblijf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Bolder Light" panose="00000400000000000000" pitchFamily="2" charset="0"/>
                        </a:rPr>
                        <a:t>Langdurig verblijf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171423"/>
                  </a:ext>
                </a:extLst>
              </a:tr>
              <a:tr h="1953608">
                <a:tc>
                  <a:txBody>
                    <a:bodyPr/>
                    <a:lstStyle/>
                    <a:p>
                      <a:endParaRPr lang="nl-NL" dirty="0">
                        <a:latin typeface="Bolder Light" panose="00000400000000000000" pitchFamily="2" charset="0"/>
                      </a:endParaRPr>
                    </a:p>
                    <a:p>
                      <a:r>
                        <a:rPr lang="nl-NL" dirty="0">
                          <a:latin typeface="Bolder Light" panose="00000400000000000000" pitchFamily="2" charset="0"/>
                        </a:rPr>
                        <a:t>B1 Open lichte behandeling</a:t>
                      </a:r>
                    </a:p>
                    <a:p>
                      <a:r>
                        <a:rPr lang="nl-NL" dirty="0">
                          <a:latin typeface="Bolder Light" panose="00000400000000000000" pitchFamily="2" charset="0"/>
                        </a:rPr>
                        <a:t>B2 Gesloten jeugdhulp</a:t>
                      </a:r>
                    </a:p>
                    <a:p>
                      <a:r>
                        <a:rPr lang="nl-NL" dirty="0">
                          <a:latin typeface="Bolder Light" panose="00000400000000000000" pitchFamily="2" charset="0"/>
                        </a:rPr>
                        <a:t>B3 Open intensieve behandeling</a:t>
                      </a:r>
                    </a:p>
                    <a:p>
                      <a:r>
                        <a:rPr lang="nl-NL" dirty="0">
                          <a:latin typeface="Bolder Light" panose="00000400000000000000" pitchFamily="2" charset="0"/>
                        </a:rPr>
                        <a:t>B4 Gesloten behandelsetting</a:t>
                      </a:r>
                    </a:p>
                    <a:p>
                      <a:endParaRPr lang="nl-NL" dirty="0">
                        <a:latin typeface="Bolder Ligh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>
                        <a:latin typeface="Bolder Light" panose="00000400000000000000" pitchFamily="2" charset="0"/>
                      </a:endParaRPr>
                    </a:p>
                    <a:p>
                      <a:r>
                        <a:rPr lang="nl-NL" dirty="0">
                          <a:latin typeface="Bolder Light" panose="00000400000000000000" pitchFamily="2" charset="0"/>
                        </a:rPr>
                        <a:t>C1 Gezinshuis</a:t>
                      </a:r>
                    </a:p>
                    <a:p>
                      <a:r>
                        <a:rPr lang="nl-NL" dirty="0">
                          <a:latin typeface="Bolder Light" panose="00000400000000000000" pitchFamily="2" charset="0"/>
                        </a:rPr>
                        <a:t>C2 Begeleid zelfstandig wonen</a:t>
                      </a:r>
                    </a:p>
                    <a:p>
                      <a:r>
                        <a:rPr lang="nl-NL" dirty="0">
                          <a:latin typeface="Bolder Light" panose="00000400000000000000" pitchFamily="2" charset="0"/>
                        </a:rPr>
                        <a:t>C3 Beschermd wonen</a:t>
                      </a:r>
                    </a:p>
                    <a:p>
                      <a:endParaRPr lang="nl-NL" dirty="0">
                        <a:latin typeface="Bolder Light" panose="00000400000000000000" pitchFamily="2" charset="0"/>
                      </a:endParaRPr>
                    </a:p>
                    <a:p>
                      <a:endParaRPr lang="nl-NL" dirty="0">
                        <a:latin typeface="Bolder Light" panose="000004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364987"/>
                  </a:ext>
                </a:extLst>
              </a:tr>
            </a:tbl>
          </a:graphicData>
        </a:graphic>
      </p:graphicFrame>
      <p:sp>
        <p:nvSpPr>
          <p:cNvPr id="10" name="Tekstvak 9">
            <a:extLst>
              <a:ext uri="{FF2B5EF4-FFF2-40B4-BE49-F238E27FC236}">
                <a16:creationId xmlns:a16="http://schemas.microsoft.com/office/drawing/2014/main" id="{F6FD9ED2-295C-CC2D-974C-047A3FE82EE3}"/>
              </a:ext>
            </a:extLst>
          </p:cNvPr>
          <p:cNvSpPr txBox="1"/>
          <p:nvPr/>
        </p:nvSpPr>
        <p:spPr>
          <a:xfrm>
            <a:off x="551384" y="1124744"/>
            <a:ext cx="1728192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dirty="0">
              <a:solidFill>
                <a:schemeClr val="bg2"/>
              </a:solidFill>
            </a:endParaRPr>
          </a:p>
          <a:p>
            <a:pPr algn="ctr"/>
            <a:r>
              <a:rPr lang="nl-NL" dirty="0">
                <a:solidFill>
                  <a:schemeClr val="bg2"/>
                </a:solidFill>
                <a:latin typeface="Bolder Light" panose="00000400000000000000" pitchFamily="2" charset="0"/>
              </a:rPr>
              <a:t>Pleegzorg</a:t>
            </a:r>
          </a:p>
          <a:p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9D66FFF-C0CC-307D-4AB3-BDD95F040B77}"/>
              </a:ext>
            </a:extLst>
          </p:cNvPr>
          <p:cNvSpPr txBox="1"/>
          <p:nvPr/>
        </p:nvSpPr>
        <p:spPr>
          <a:xfrm>
            <a:off x="1127448" y="4365104"/>
            <a:ext cx="100594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2"/>
                </a:solidFill>
              </a:rPr>
              <a:t>7 systeemaanbieders</a:t>
            </a:r>
          </a:p>
          <a:p>
            <a:endParaRPr lang="nl-NL" sz="2000" dirty="0"/>
          </a:p>
          <a:p>
            <a:r>
              <a:rPr lang="nl-NL" sz="2000" dirty="0"/>
              <a:t>J&amp;O: 	Timon, </a:t>
            </a:r>
            <a:r>
              <a:rPr lang="nl-NL" sz="2000" dirty="0" err="1"/>
              <a:t>Prokino</a:t>
            </a:r>
            <a:r>
              <a:rPr lang="nl-NL" sz="2000" dirty="0"/>
              <a:t>, </a:t>
            </a:r>
            <a:r>
              <a:rPr lang="nl-NL" sz="2000" dirty="0" err="1"/>
              <a:t>Enver</a:t>
            </a:r>
            <a:r>
              <a:rPr lang="nl-NL" sz="2000" dirty="0"/>
              <a:t> en </a:t>
            </a:r>
            <a:r>
              <a:rPr lang="nl-NL" sz="2000" dirty="0" err="1"/>
              <a:t>iHUB</a:t>
            </a:r>
            <a:endParaRPr lang="nl-NL" sz="2000" dirty="0"/>
          </a:p>
          <a:p>
            <a:r>
              <a:rPr lang="nl-NL" sz="2000" dirty="0"/>
              <a:t>GGZ:	</a:t>
            </a:r>
            <a:r>
              <a:rPr lang="nl-NL" sz="2000" dirty="0" err="1"/>
              <a:t>Yulius</a:t>
            </a:r>
            <a:r>
              <a:rPr lang="nl-NL" sz="2000" dirty="0"/>
              <a:t> en </a:t>
            </a:r>
            <a:r>
              <a:rPr lang="nl-NL" sz="2000" dirty="0" err="1"/>
              <a:t>Youz</a:t>
            </a:r>
            <a:endParaRPr lang="nl-NL" sz="2000" dirty="0"/>
          </a:p>
          <a:p>
            <a:r>
              <a:rPr lang="nl-NL" sz="2000" dirty="0" err="1"/>
              <a:t>JmB</a:t>
            </a:r>
            <a:r>
              <a:rPr lang="nl-NL" sz="2000" dirty="0"/>
              <a:t>:	</a:t>
            </a:r>
            <a:r>
              <a:rPr lang="nl-NL" sz="2000" dirty="0" err="1"/>
              <a:t>Pameijer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21363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9AB2F8E-8D60-F620-106F-346AFD48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FB6D-53CD-49E6-B4E2-6C5827CD4B69}" type="slidenum">
              <a:rPr lang="nl-NL" smtClean="0"/>
              <a:t>5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C4AF5A0-1546-A2E6-E1A5-4569CDC20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33375"/>
            <a:ext cx="11376025" cy="509691"/>
          </a:xfrm>
        </p:spPr>
        <p:txBody>
          <a:bodyPr/>
          <a:lstStyle/>
          <a:p>
            <a:r>
              <a:rPr lang="nl-NL" sz="3600" dirty="0"/>
              <a:t>Vormen jeugdhulp met verblijf in de praktijk</a:t>
            </a:r>
          </a:p>
        </p:txBody>
      </p:sp>
      <p:graphicFrame>
        <p:nvGraphicFramePr>
          <p:cNvPr id="2" name="Tabel 24">
            <a:extLst>
              <a:ext uri="{FF2B5EF4-FFF2-40B4-BE49-F238E27FC236}">
                <a16:creationId xmlns:a16="http://schemas.microsoft.com/office/drawing/2014/main" id="{031E1C48-D075-9BD4-D0AE-A6B2C64071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709203"/>
              </p:ext>
            </p:extLst>
          </p:nvPr>
        </p:nvGraphicFramePr>
        <p:xfrm>
          <a:off x="1286474" y="1772816"/>
          <a:ext cx="439248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909">
                  <a:extLst>
                    <a:ext uri="{9D8B030D-6E8A-4147-A177-3AD203B41FA5}">
                      <a16:colId xmlns:a16="http://schemas.microsoft.com/office/drawing/2014/main" val="2120353842"/>
                    </a:ext>
                  </a:extLst>
                </a:gridCol>
                <a:gridCol w="1699578">
                  <a:extLst>
                    <a:ext uri="{9D8B030D-6E8A-4147-A177-3AD203B41FA5}">
                      <a16:colId xmlns:a16="http://schemas.microsoft.com/office/drawing/2014/main" val="1791436045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0" dirty="0">
                          <a:solidFill>
                            <a:schemeClr val="bg2"/>
                          </a:solidFill>
                        </a:rPr>
                        <a:t>Behandeling met verblijf</a:t>
                      </a:r>
                      <a:endParaRPr lang="nl-NL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nl-NL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623763"/>
                  </a:ext>
                </a:extLst>
              </a:tr>
            </a:tbl>
          </a:graphicData>
        </a:graphic>
      </p:graphicFrame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E716B93-C1C5-3D29-3D4A-1A1660BDBE9E}"/>
              </a:ext>
            </a:extLst>
          </p:cNvPr>
          <p:cNvSpPr/>
          <p:nvPr/>
        </p:nvSpPr>
        <p:spPr>
          <a:xfrm>
            <a:off x="767408" y="2276872"/>
            <a:ext cx="4911553" cy="3420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bg1"/>
                </a:solidFill>
              </a:rPr>
              <a:t>Kleinschalige behandelgroepen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bg1"/>
                </a:solidFill>
              </a:rPr>
              <a:t>HIC diagnostiek afdeling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 err="1">
                <a:solidFill>
                  <a:schemeClr val="bg1"/>
                </a:solidFill>
              </a:rPr>
              <a:t>JeugdzorgPlus</a:t>
            </a:r>
            <a:endParaRPr lang="nl-NL" dirty="0">
              <a:solidFill>
                <a:schemeClr val="bg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 err="1">
                <a:solidFill>
                  <a:schemeClr val="bg1"/>
                </a:solidFill>
              </a:rPr>
              <a:t>Youz</a:t>
            </a:r>
            <a:r>
              <a:rPr lang="nl-NL" dirty="0">
                <a:solidFill>
                  <a:schemeClr val="bg1"/>
                </a:solidFill>
              </a:rPr>
              <a:t> Kliniek Ceder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bg1"/>
                </a:solidFill>
              </a:rPr>
              <a:t>HIC gesloten afdeling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bg1"/>
                </a:solidFill>
              </a:rPr>
              <a:t>Behandelgroep tienermoeders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bg1"/>
                </a:solidFill>
              </a:rPr>
              <a:t>De Fjord: </a:t>
            </a:r>
            <a:r>
              <a:rPr lang="nl-NL" dirty="0" err="1">
                <a:solidFill>
                  <a:schemeClr val="bg1"/>
                </a:solidFill>
              </a:rPr>
              <a:t>orthopsychiatrische</a:t>
            </a:r>
            <a:r>
              <a:rPr lang="nl-NL" dirty="0">
                <a:solidFill>
                  <a:schemeClr val="bg1"/>
                </a:solidFill>
              </a:rPr>
              <a:t> kliniek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bg1"/>
                </a:solidFill>
              </a:rPr>
              <a:t>De Lupine: klinische behandeling voor jongeren met ASS</a:t>
            </a:r>
          </a:p>
          <a:p>
            <a:pPr lvl="0">
              <a:defRPr/>
            </a:pPr>
            <a:endParaRPr lang="nl-NL" dirty="0">
              <a:solidFill>
                <a:schemeClr val="bg1"/>
              </a:solidFill>
            </a:endParaRPr>
          </a:p>
          <a:p>
            <a:pPr algn="ctr"/>
            <a:endParaRPr lang="nl-NL" dirty="0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8BD43C0F-BF48-2E9C-72C6-83C0D89ED8E8}"/>
              </a:ext>
            </a:extLst>
          </p:cNvPr>
          <p:cNvSpPr/>
          <p:nvPr/>
        </p:nvSpPr>
        <p:spPr>
          <a:xfrm>
            <a:off x="6050278" y="2276872"/>
            <a:ext cx="4752528" cy="3420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bg1"/>
                </a:solidFill>
              </a:rPr>
              <a:t>Perspectief huis fase 1 en 2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bg1"/>
                </a:solidFill>
              </a:rPr>
              <a:t>Perspectiefhuis zelfstandigheidsfase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bg1"/>
                </a:solidFill>
              </a:rPr>
              <a:t>Fasehuizen/groepen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bg1"/>
                </a:solidFill>
              </a:rPr>
              <a:t>Leefgroep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bg1"/>
                </a:solidFill>
              </a:rPr>
              <a:t>Begeleid wonen 18-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bg1"/>
                </a:solidFill>
              </a:rPr>
              <a:t>Kamertraining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bg1"/>
                </a:solidFill>
              </a:rPr>
              <a:t>Studio’s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bg1"/>
                </a:solidFill>
              </a:rPr>
              <a:t>Gezinshuizen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bg1"/>
                </a:solidFill>
              </a:rPr>
              <a:t>Uitwijkhuis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>
                <a:solidFill>
                  <a:schemeClr val="bg1"/>
                </a:solidFill>
              </a:rPr>
              <a:t>Voorbereidend kamertraining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nl-NL" dirty="0" err="1">
                <a:solidFill>
                  <a:schemeClr val="bg1"/>
                </a:solidFill>
              </a:rPr>
              <a:t>Naastwonende</a:t>
            </a:r>
            <a:r>
              <a:rPr lang="nl-NL" dirty="0">
                <a:solidFill>
                  <a:schemeClr val="bg1"/>
                </a:solidFill>
              </a:rPr>
              <a:t> mentoren</a:t>
            </a:r>
          </a:p>
          <a:p>
            <a:pPr algn="ctr"/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237E003-B4FD-A1BB-64CE-39A24C11987E}"/>
              </a:ext>
            </a:extLst>
          </p:cNvPr>
          <p:cNvSpPr txBox="1"/>
          <p:nvPr/>
        </p:nvSpPr>
        <p:spPr>
          <a:xfrm>
            <a:off x="6534217" y="172352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</a:rPr>
              <a:t>Langdurig verblijf</a:t>
            </a:r>
          </a:p>
        </p:txBody>
      </p:sp>
    </p:spTree>
    <p:extLst>
      <p:ext uri="{BB962C8B-B14F-4D97-AF65-F5344CB8AC3E}">
        <p14:creationId xmlns:p14="http://schemas.microsoft.com/office/powerpoint/2010/main" val="395284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E3EFC-2428-4B45-A662-70E757E02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322156"/>
            <a:ext cx="12169352" cy="509691"/>
          </a:xfrm>
        </p:spPr>
        <p:txBody>
          <a:bodyPr/>
          <a:lstStyle/>
          <a:p>
            <a:r>
              <a:rPr lang="nl-NL" sz="3600" dirty="0">
                <a:effectLst/>
                <a:ea typeface="Bolder" panose="00000500000000000000" pitchFamily="2" charset="0"/>
                <a:cs typeface="Myanmar Text" panose="020B0502040204020203" pitchFamily="34" charset="0"/>
              </a:rPr>
              <a:t>Aantal Rotterdamse 16-23-jarigen met jeugdhulp met verblijf</a:t>
            </a:r>
            <a:endParaRPr lang="nl-NL" sz="360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8F06CA-9C52-41E2-889A-BCE05CC4C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28E2-0E5C-4590-8CE7-6AF6FBBD004F}" type="slidenum">
              <a:rPr lang="en-US" altLang="nl-NL" smtClean="0"/>
              <a:pPr/>
              <a:t>6</a:t>
            </a:fld>
            <a:endParaRPr lang="en-US" altLang="nl-NL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64442F56-40F3-6638-9D1C-49A2DECE1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086" y="1107312"/>
            <a:ext cx="11009828" cy="418633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33CE494-C3E2-E798-8F1F-B5DC9E7E9CCE}"/>
              </a:ext>
            </a:extLst>
          </p:cNvPr>
          <p:cNvSpPr txBox="1"/>
          <p:nvPr/>
        </p:nvSpPr>
        <p:spPr>
          <a:xfrm>
            <a:off x="695400" y="6066745"/>
            <a:ext cx="896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Bolder Light" panose="00000400000000000000" pitchFamily="2" charset="0"/>
              </a:rPr>
              <a:t>Bron: dashboard Transformatiemonitor GRJR; geraadpleegd 25-8-2023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64F3D1CB-6430-23BC-5242-DADCB37D7D6E}"/>
              </a:ext>
            </a:extLst>
          </p:cNvPr>
          <p:cNvSpPr/>
          <p:nvPr/>
        </p:nvSpPr>
        <p:spPr>
          <a:xfrm>
            <a:off x="8328248" y="1628800"/>
            <a:ext cx="648072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6525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AB4D0FC-1B47-3A14-62BD-332C549B8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" b="16300"/>
          <a:stretch/>
        </p:blipFill>
        <p:spPr bwMode="auto">
          <a:xfrm>
            <a:off x="1058171" y="1844824"/>
            <a:ext cx="4912545" cy="2763307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" name="Tijdelijke aanduiding voor dianummer 2" hidden="1">
            <a:extLst>
              <a:ext uri="{FF2B5EF4-FFF2-40B4-BE49-F238E27FC236}">
                <a16:creationId xmlns:a16="http://schemas.microsoft.com/office/drawing/2014/main" id="{22F47096-998F-D9E4-23F6-C9FAF8B38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8A5FB6D-53CD-49E6-B4E2-6C5827CD4B69}" type="slidenum">
              <a:rPr lang="nl-NL" smtClean="0"/>
              <a:pPr>
                <a:spcAft>
                  <a:spcPts val="600"/>
                </a:spcAft>
              </a:pPr>
              <a:t>7</a:t>
            </a:fld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F555D28-C17E-8533-203F-03D29EA671CF}"/>
              </a:ext>
            </a:extLst>
          </p:cNvPr>
          <p:cNvSpPr txBox="1"/>
          <p:nvPr/>
        </p:nvSpPr>
        <p:spPr>
          <a:xfrm>
            <a:off x="6384032" y="1988839"/>
            <a:ext cx="47362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sz="2800" dirty="0">
              <a:latin typeface="Bolder Light" panose="00000400000000000000" pitchFamily="2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95B95F9-180E-330D-9E43-155FD9A78DA8}"/>
              </a:ext>
            </a:extLst>
          </p:cNvPr>
          <p:cNvSpPr txBox="1"/>
          <p:nvPr/>
        </p:nvSpPr>
        <p:spPr>
          <a:xfrm>
            <a:off x="275656" y="452002"/>
            <a:ext cx="79085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bg2"/>
                </a:solidFill>
                <a:latin typeface="Bolder Light" panose="00000400000000000000" pitchFamily="2" charset="0"/>
              </a:rPr>
              <a:t>Kwalitatieve onderzoeksmethode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62DA8E8-ED14-4E16-5AD0-6089927CAFD7}"/>
              </a:ext>
            </a:extLst>
          </p:cNvPr>
          <p:cNvSpPr txBox="1"/>
          <p:nvPr/>
        </p:nvSpPr>
        <p:spPr>
          <a:xfrm>
            <a:off x="6426454" y="3645024"/>
            <a:ext cx="52965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sz="2800" dirty="0">
              <a:latin typeface="Bolder Light" panose="00000400000000000000" pitchFamily="2" charset="0"/>
            </a:endParaRP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6154A8B0-BF1C-8740-D6AA-5E9352F9C46D}"/>
              </a:ext>
            </a:extLst>
          </p:cNvPr>
          <p:cNvSpPr/>
          <p:nvPr/>
        </p:nvSpPr>
        <p:spPr>
          <a:xfrm>
            <a:off x="6558680" y="1484784"/>
            <a:ext cx="4032448" cy="36532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latin typeface="Bolder Light" panose="00000400000000000000" pitchFamily="2" charset="0"/>
              </a:rPr>
              <a:t>(Groeps-)interviews met</a:t>
            </a:r>
          </a:p>
          <a:p>
            <a:r>
              <a:rPr lang="nl-NL" sz="2400" b="1" dirty="0">
                <a:solidFill>
                  <a:schemeClr val="bg1"/>
                </a:solidFill>
                <a:latin typeface="Bolder Light" panose="00000400000000000000" pitchFamily="2" charset="0"/>
              </a:rPr>
              <a:t>20</a:t>
            </a:r>
            <a:r>
              <a:rPr lang="nl-NL" sz="2800" dirty="0">
                <a:solidFill>
                  <a:schemeClr val="bg1"/>
                </a:solidFill>
                <a:latin typeface="Bolder Light" panose="00000400000000000000" pitchFamily="2" charset="0"/>
              </a:rPr>
              <a:t> </a:t>
            </a:r>
            <a:r>
              <a:rPr lang="nl-NL" dirty="0">
                <a:latin typeface="Bolder Light" panose="00000400000000000000" pitchFamily="2" charset="0"/>
              </a:rPr>
              <a:t>medewerkers aanbieders</a:t>
            </a:r>
          </a:p>
          <a:p>
            <a:r>
              <a:rPr lang="nl-NL" sz="2400" b="1" dirty="0">
                <a:solidFill>
                  <a:schemeClr val="bg1"/>
                </a:solidFill>
                <a:latin typeface="Bolder Light" panose="00000400000000000000" pitchFamily="2" charset="0"/>
              </a:rPr>
              <a:t>14</a:t>
            </a:r>
            <a:r>
              <a:rPr lang="nl-NL" b="1" dirty="0">
                <a:solidFill>
                  <a:schemeClr val="bg1"/>
                </a:solidFill>
                <a:latin typeface="Bolder Light" panose="00000400000000000000" pitchFamily="2" charset="0"/>
              </a:rPr>
              <a:t> </a:t>
            </a:r>
            <a:r>
              <a:rPr lang="nl-NL" dirty="0">
                <a:latin typeface="Bolder Light" panose="00000400000000000000" pitchFamily="2" charset="0"/>
              </a:rPr>
              <a:t>jongeren</a:t>
            </a:r>
          </a:p>
          <a:p>
            <a:endParaRPr lang="nl-NL" dirty="0">
              <a:latin typeface="Bolder Light" panose="00000400000000000000" pitchFamily="2" charset="0"/>
            </a:endParaRPr>
          </a:p>
          <a:p>
            <a:r>
              <a:rPr lang="nl-NL" dirty="0">
                <a:latin typeface="Bolder Light" panose="00000400000000000000" pitchFamily="2" charset="0"/>
              </a:rPr>
              <a:t>Dataverzameling:</a:t>
            </a:r>
          </a:p>
          <a:p>
            <a:r>
              <a:rPr lang="nl-NL" dirty="0">
                <a:latin typeface="Bolder Light" panose="00000400000000000000" pitchFamily="2" charset="0"/>
              </a:rPr>
              <a:t>Juni-oktober 2023</a:t>
            </a:r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2694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54605-16D3-AEBE-87AF-7E3EC5C9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33375"/>
            <a:ext cx="11376025" cy="509691"/>
          </a:xfrm>
        </p:spPr>
        <p:txBody>
          <a:bodyPr/>
          <a:lstStyle/>
          <a:p>
            <a:r>
              <a:rPr lang="nl-NL" sz="3600" dirty="0"/>
              <a:t>Voorbereiding uitstroom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5E261D7-82BA-DD12-904F-FA69DED3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8CB8F5-A5A7-9137-DD0A-FD5004BE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28E2-0E5C-4590-8CE7-6AF6FBBD004F}" type="slidenum">
              <a:rPr lang="en-US" altLang="nl-NL" smtClean="0"/>
              <a:pPr/>
              <a:t>8</a:t>
            </a:fld>
            <a:endParaRPr lang="en-US" altLang="nl-NL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0000F247-A359-0F66-F1C6-31E6F5B8E0CD}"/>
              </a:ext>
            </a:extLst>
          </p:cNvPr>
          <p:cNvSpPr/>
          <p:nvPr/>
        </p:nvSpPr>
        <p:spPr>
          <a:xfrm>
            <a:off x="1571241" y="1279122"/>
            <a:ext cx="9998946" cy="164582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Werken aan doelen, maar weinig gebruik methodieken; wisselend hoe de aanpak vorm krijgt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Financiën vragen aandacht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Geen gebruik (NJI) uitstroomprofielen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Verschillende factoren spelen rol bij keuze vervolgplek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FB05C1E2-E9EB-D318-5438-70EE8C09EED1}"/>
              </a:ext>
            </a:extLst>
          </p:cNvPr>
          <p:cNvSpPr/>
          <p:nvPr/>
        </p:nvSpPr>
        <p:spPr>
          <a:xfrm>
            <a:off x="1611245" y="3715662"/>
            <a:ext cx="10029070" cy="17295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Werken aan (praktische) doelen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Eigen regie, soms behoefte aan meer sturing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Ervaren druk, met name financieel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Behoefte aan meer uitleg uitstroommogelijkheden</a:t>
            </a:r>
          </a:p>
        </p:txBody>
      </p:sp>
      <p:pic>
        <p:nvPicPr>
          <p:cNvPr id="14" name="Graphic 13" descr="Groep mannen silhouet">
            <a:extLst>
              <a:ext uri="{FF2B5EF4-FFF2-40B4-BE49-F238E27FC236}">
                <a16:creationId xmlns:a16="http://schemas.microsoft.com/office/drawing/2014/main" id="{13D757DE-CFDB-AE3C-2E98-04CBF9C52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3626" y="4347492"/>
            <a:ext cx="902698" cy="902698"/>
          </a:xfrm>
          <a:prstGeom prst="rect">
            <a:avLst/>
          </a:prstGeom>
        </p:spPr>
      </p:pic>
      <p:pic>
        <p:nvPicPr>
          <p:cNvPr id="16" name="Graphic 15" descr="Introductiepagina silhouet">
            <a:extLst>
              <a:ext uri="{FF2B5EF4-FFF2-40B4-BE49-F238E27FC236}">
                <a16:creationId xmlns:a16="http://schemas.microsoft.com/office/drawing/2014/main" id="{C8DBCA06-96C6-EDA9-7ED3-2B0C6B88A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7986" y="1822943"/>
            <a:ext cx="792667" cy="79266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5FF0235-45E0-1135-83FC-86FF35C871A1}"/>
              </a:ext>
            </a:extLst>
          </p:cNvPr>
          <p:cNvSpPr txBox="1"/>
          <p:nvPr/>
        </p:nvSpPr>
        <p:spPr>
          <a:xfrm>
            <a:off x="131081" y="14486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Aanbieders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FE89246-CFD5-798C-0D01-255AF3B99BAA}"/>
              </a:ext>
            </a:extLst>
          </p:cNvPr>
          <p:cNvSpPr txBox="1"/>
          <p:nvPr/>
        </p:nvSpPr>
        <p:spPr>
          <a:xfrm>
            <a:off x="282244" y="3998197"/>
            <a:ext cx="124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Jongeren</a:t>
            </a:r>
          </a:p>
        </p:txBody>
      </p:sp>
    </p:spTree>
    <p:extLst>
      <p:ext uri="{BB962C8B-B14F-4D97-AF65-F5344CB8AC3E}">
        <p14:creationId xmlns:p14="http://schemas.microsoft.com/office/powerpoint/2010/main" val="131055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228FFE6-705B-7DA5-E95A-7C47ABB10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F0CE0D3-8B3C-6D02-44C9-E02361C3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28E2-0E5C-4590-8CE7-6AF6FBBD004F}" type="slidenum">
              <a:rPr lang="en-US" altLang="nl-NL" smtClean="0"/>
              <a:pPr/>
              <a:t>9</a:t>
            </a:fld>
            <a:endParaRPr lang="en-US" altLang="nl-NL"/>
          </a:p>
        </p:txBody>
      </p:sp>
      <p:pic>
        <p:nvPicPr>
          <p:cNvPr id="6" name="Graphic 5" descr="Vrouwelijk profiel silhouet">
            <a:extLst>
              <a:ext uri="{FF2B5EF4-FFF2-40B4-BE49-F238E27FC236}">
                <a16:creationId xmlns:a16="http://schemas.microsoft.com/office/drawing/2014/main" id="{FAD7D6AD-ACCD-8FF3-CF0A-3A99A55A2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384" y="3760194"/>
            <a:ext cx="2196382" cy="219638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6D9CD39-1EEE-20B7-1F5F-8ECA77CA6B8F}"/>
              </a:ext>
            </a:extLst>
          </p:cNvPr>
          <p:cNvSpPr txBox="1"/>
          <p:nvPr/>
        </p:nvSpPr>
        <p:spPr>
          <a:xfrm>
            <a:off x="2927648" y="4653136"/>
            <a:ext cx="29276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Bolder Light" panose="00000400000000000000" pitchFamily="2" charset="0"/>
                <a:ea typeface="Bolder" panose="00000500000000000000" pitchFamily="2" charset="0"/>
                <a:cs typeface="Myanmar Text" panose="020B0502040204020203" pitchFamily="34" charset="0"/>
              </a:rPr>
              <a:t>21-jarige, Kamertrainingscentra</a:t>
            </a:r>
            <a:endParaRPr lang="nl-NL" sz="1600" dirty="0">
              <a:latin typeface="Bolder" panose="00000500000000000000" pitchFamily="2" charset="0"/>
              <a:ea typeface="Bolder" panose="00000500000000000000" pitchFamily="2" charset="0"/>
              <a:cs typeface="Myanmar Text" panose="020B0502040204020203" pitchFamily="34" charset="0"/>
            </a:endParaRPr>
          </a:p>
          <a:p>
            <a:endParaRPr lang="nl-NL" dirty="0"/>
          </a:p>
        </p:txBody>
      </p:sp>
      <p:sp>
        <p:nvSpPr>
          <p:cNvPr id="8" name="Tekstballon: rechthoek met afgeronde hoeken 7">
            <a:extLst>
              <a:ext uri="{FF2B5EF4-FFF2-40B4-BE49-F238E27FC236}">
                <a16:creationId xmlns:a16="http://schemas.microsoft.com/office/drawing/2014/main" id="{CD96119D-30F0-19D3-93B7-D4A2AE56D13D}"/>
              </a:ext>
            </a:extLst>
          </p:cNvPr>
          <p:cNvSpPr/>
          <p:nvPr/>
        </p:nvSpPr>
        <p:spPr>
          <a:xfrm>
            <a:off x="2063552" y="532419"/>
            <a:ext cx="7920880" cy="3250586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</a:pPr>
            <a:r>
              <a:rPr lang="nl-NL" sz="1800" i="1" dirty="0">
                <a:solidFill>
                  <a:schemeClr val="bg1"/>
                </a:solidFill>
                <a:effectLst/>
                <a:latin typeface="Bolder Light" panose="00000400000000000000" pitchFamily="2" charset="0"/>
                <a:ea typeface="Bolder" panose="00000500000000000000" pitchFamily="2" charset="0"/>
                <a:cs typeface="Myanmar Text" panose="020B0502040204020203" pitchFamily="34" charset="0"/>
              </a:rPr>
              <a:t>“Ik ben al een tijdje achttien, </a:t>
            </a:r>
            <a:r>
              <a:rPr lang="nl-NL" sz="2000" b="1" i="1" dirty="0">
                <a:solidFill>
                  <a:schemeClr val="bg1"/>
                </a:solidFill>
                <a:effectLst/>
                <a:latin typeface="Bolder Light" panose="00000400000000000000" pitchFamily="2" charset="0"/>
                <a:ea typeface="Bolder" panose="00000500000000000000" pitchFamily="2" charset="0"/>
                <a:cs typeface="Myanmar Text" panose="020B0502040204020203" pitchFamily="34" charset="0"/>
              </a:rPr>
              <a:t>maar als ik dan achteraf terugkijk</a:t>
            </a:r>
            <a:r>
              <a:rPr lang="nl-NL" sz="1800" i="1" dirty="0">
                <a:solidFill>
                  <a:schemeClr val="bg1"/>
                </a:solidFill>
                <a:effectLst/>
                <a:latin typeface="Bolder Light" panose="00000400000000000000" pitchFamily="2" charset="0"/>
                <a:ea typeface="Bolder" panose="00000500000000000000" pitchFamily="2" charset="0"/>
                <a:cs typeface="Myanmar Text" panose="020B0502040204020203" pitchFamily="34" charset="0"/>
              </a:rPr>
              <a:t>, denk ik wel eens van misschien had ik sommige dingen kunnen vragen </a:t>
            </a:r>
            <a:r>
              <a:rPr lang="nl-NL" sz="2000" b="1" i="1" dirty="0">
                <a:solidFill>
                  <a:schemeClr val="bg1"/>
                </a:solidFill>
                <a:effectLst/>
                <a:latin typeface="Bolder Light" panose="00000400000000000000" pitchFamily="2" charset="0"/>
                <a:ea typeface="Bolder" panose="00000500000000000000" pitchFamily="2" charset="0"/>
                <a:cs typeface="Myanmar Text" panose="020B0502040204020203" pitchFamily="34" charset="0"/>
              </a:rPr>
              <a:t>of dat toch niet anders kon</a:t>
            </a:r>
            <a:r>
              <a:rPr lang="nl-NL" sz="2000" i="1" dirty="0">
                <a:solidFill>
                  <a:schemeClr val="bg1"/>
                </a:solidFill>
                <a:effectLst/>
                <a:latin typeface="Bolder Light" panose="00000400000000000000" pitchFamily="2" charset="0"/>
                <a:ea typeface="Bolder" panose="00000500000000000000" pitchFamily="2" charset="0"/>
                <a:cs typeface="Myanmar Text" panose="020B0502040204020203" pitchFamily="34" charset="0"/>
              </a:rPr>
              <a:t>. </a:t>
            </a:r>
            <a:r>
              <a:rPr lang="nl-NL" sz="1800" i="1" dirty="0">
                <a:solidFill>
                  <a:schemeClr val="bg1"/>
                </a:solidFill>
                <a:effectLst/>
                <a:latin typeface="Bolder Light" panose="00000400000000000000" pitchFamily="2" charset="0"/>
                <a:ea typeface="Bolder" panose="00000500000000000000" pitchFamily="2" charset="0"/>
                <a:cs typeface="Myanmar Text" panose="020B0502040204020203" pitchFamily="34" charset="0"/>
              </a:rPr>
              <a:t>Want ik ging er gewoon mee akkoord dat ik naar de eerste de beste plek ging die er was omdat ik niet op de crisisopvang wou wonen, </a:t>
            </a:r>
            <a:r>
              <a:rPr lang="nl-NL" sz="2000" b="1" i="1" dirty="0">
                <a:solidFill>
                  <a:schemeClr val="bg1"/>
                </a:solidFill>
                <a:effectLst/>
                <a:latin typeface="Bolder Light" panose="00000400000000000000" pitchFamily="2" charset="0"/>
                <a:ea typeface="Bolder" panose="00000500000000000000" pitchFamily="2" charset="0"/>
                <a:cs typeface="Myanmar Text" panose="020B0502040204020203" pitchFamily="34" charset="0"/>
              </a:rPr>
              <a:t>maar misschien had ik wel kunnen vragen van ik wil daarheen of ik wil daar niet heen</a:t>
            </a:r>
            <a:r>
              <a:rPr lang="nl-NL" i="1" dirty="0">
                <a:solidFill>
                  <a:schemeClr val="bg1"/>
                </a:solidFill>
                <a:effectLst/>
                <a:latin typeface="Bolder Light" panose="00000400000000000000" pitchFamily="2" charset="0"/>
                <a:ea typeface="Bolder" panose="00000500000000000000" pitchFamily="2" charset="0"/>
                <a:cs typeface="Myanmar Text" panose="020B0502040204020203" pitchFamily="34" charset="0"/>
              </a:rPr>
              <a:t>.”  </a:t>
            </a:r>
            <a:endParaRPr lang="nl-NL" dirty="0">
              <a:solidFill>
                <a:schemeClr val="bg1"/>
              </a:solidFill>
              <a:effectLst/>
              <a:latin typeface="Bolder Light" panose="00000400000000000000" pitchFamily="2" charset="0"/>
              <a:ea typeface="Bolder" panose="00000500000000000000" pitchFamily="2" charset="0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717"/>
      </p:ext>
    </p:extLst>
  </p:cSld>
  <p:clrMapOvr>
    <a:masterClrMapping/>
  </p:clrMapOvr>
</p:sld>
</file>

<file path=ppt/theme/theme1.xml><?xml version="1.0" encoding="utf-8"?>
<a:theme xmlns:a="http://schemas.openxmlformats.org/drawingml/2006/main" name="Gemeente Rotterdam">
  <a:themeElements>
    <a:clrScheme name="Aangepast 2">
      <a:dk1>
        <a:sysClr val="windowText" lastClr="000000"/>
      </a:dk1>
      <a:lt1>
        <a:sysClr val="window" lastClr="FFFFFF"/>
      </a:lt1>
      <a:dk2>
        <a:srgbClr val="000000"/>
      </a:dk2>
      <a:lt2>
        <a:srgbClr val="00811F"/>
      </a:lt2>
      <a:accent1>
        <a:srgbClr val="00811F"/>
      </a:accent1>
      <a:accent2>
        <a:srgbClr val="000000"/>
      </a:accent2>
      <a:accent3>
        <a:srgbClr val="EFF4F6"/>
      </a:accent3>
      <a:accent4>
        <a:srgbClr val="E3614D"/>
      </a:accent4>
      <a:accent5>
        <a:srgbClr val="00811F"/>
      </a:accent5>
      <a:accent6>
        <a:srgbClr val="1D7F34"/>
      </a:accent6>
      <a:hlink>
        <a:srgbClr val="00811F"/>
      </a:hlink>
      <a:folHlink>
        <a:srgbClr val="00811F"/>
      </a:folHlink>
    </a:clrScheme>
    <a:fontScheme name="Gemeente Rotterdam">
      <a:majorFont>
        <a:latin typeface="Bolder Heading"/>
        <a:ea typeface=""/>
        <a:cs typeface=""/>
      </a:majorFont>
      <a:minorFont>
        <a:latin typeface="Bold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_PP_template_2021_nw.pptx" id="{A4C74573-1116-41FA-9A97-80A7760FD272}" vid="{C6618511-405F-49CB-8083-7977FDC1FEA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Gemeente-Rotterdam-template</Template>
  <TotalTime>7124</TotalTime>
  <Words>576</Words>
  <Application>Microsoft Office PowerPoint</Application>
  <PresentationFormat>Breedbeeld</PresentationFormat>
  <Paragraphs>126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20" baseType="lpstr">
      <vt:lpstr>Arial</vt:lpstr>
      <vt:lpstr>Calibri</vt:lpstr>
      <vt:lpstr>Wingdings</vt:lpstr>
      <vt:lpstr>Bolder Heading</vt:lpstr>
      <vt:lpstr>Bolder Light</vt:lpstr>
      <vt:lpstr>Bolder</vt:lpstr>
      <vt:lpstr>Gemeente Rotterdam</vt:lpstr>
      <vt:lpstr>PowerPoint-presentatie</vt:lpstr>
      <vt:lpstr>Onderzoeksvraag:</vt:lpstr>
      <vt:lpstr>Jeugdhulp met verblijf</vt:lpstr>
      <vt:lpstr>Context: Jeugdhulp met verblijf in regio Rotterdam</vt:lpstr>
      <vt:lpstr>Vormen jeugdhulp met verblijf in de praktijk</vt:lpstr>
      <vt:lpstr>Aantal Rotterdamse 16-23-jarigen met jeugdhulp met verblijf</vt:lpstr>
      <vt:lpstr>PowerPoint-presentatie</vt:lpstr>
      <vt:lpstr>Voorbereiding uitstroom</vt:lpstr>
      <vt:lpstr>PowerPoint-presentatie</vt:lpstr>
      <vt:lpstr>Resultaten uitstroom</vt:lpstr>
      <vt:lpstr>Aanbieders: ervaren belemmeringen en behoefte</vt:lpstr>
      <vt:lpstr>Aanbevelingen</vt:lpstr>
      <vt:lpstr>Meer weten?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Onderzoek Project 010</dc:title>
  <dc:creator>Bruggeling D. (Dave)</dc:creator>
  <cp:lastModifiedBy>Looij-Jansen P.M. van de (Petra)</cp:lastModifiedBy>
  <cp:revision>121</cp:revision>
  <dcterms:created xsi:type="dcterms:W3CDTF">2021-10-29T07:15:43Z</dcterms:created>
  <dcterms:modified xsi:type="dcterms:W3CDTF">2024-10-01T14:27:54Z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871968-df67-4817-ac85-f4a5f5ebb5dd_Enabled">
    <vt:lpwstr>true</vt:lpwstr>
  </property>
  <property fmtid="{D5CDD505-2E9C-101B-9397-08002B2CF9AE}" pid="3" name="MSIP_Label_ea871968-df67-4817-ac85-f4a5f5ebb5dd_SetDate">
    <vt:lpwstr>2021-10-29T07:15:43Z</vt:lpwstr>
  </property>
  <property fmtid="{D5CDD505-2E9C-101B-9397-08002B2CF9AE}" pid="4" name="MSIP_Label_ea871968-df67-4817-ac85-f4a5f5ebb5dd_Method">
    <vt:lpwstr>Standard</vt:lpwstr>
  </property>
  <property fmtid="{D5CDD505-2E9C-101B-9397-08002B2CF9AE}" pid="5" name="MSIP_Label_ea871968-df67-4817-ac85-f4a5f5ebb5dd_Name">
    <vt:lpwstr>Bedrijfsvertrouwelijk</vt:lpwstr>
  </property>
  <property fmtid="{D5CDD505-2E9C-101B-9397-08002B2CF9AE}" pid="6" name="MSIP_Label_ea871968-df67-4817-ac85-f4a5f5ebb5dd_SiteId">
    <vt:lpwstr>49c4cd82-8f65-4d6a-9a3b-0ecd07c0cf5b</vt:lpwstr>
  </property>
  <property fmtid="{D5CDD505-2E9C-101B-9397-08002B2CF9AE}" pid="7" name="MSIP_Label_ea871968-df67-4817-ac85-f4a5f5ebb5dd_ActionId">
    <vt:lpwstr>91858067-76a6-4b4d-bc50-930514a4aed9</vt:lpwstr>
  </property>
  <property fmtid="{D5CDD505-2E9C-101B-9397-08002B2CF9AE}" pid="8" name="MSIP_Label_ea871968-df67-4817-ac85-f4a5f5ebb5dd_ContentBits">
    <vt:lpwstr>0</vt:lpwstr>
  </property>
</Properties>
</file>